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5143500" cx="9144000"/>
  <p:notesSz cx="6858000" cy="9144000"/>
  <p:embeddedFontLst>
    <p:embeddedFont>
      <p:font typeface="PT Sans Narrow"/>
      <p:regular r:id="rId74"/>
      <p:bold r:id="rId75"/>
    </p:embeddedFont>
    <p:embeddedFont>
      <p:font typeface="Lato"/>
      <p:regular r:id="rId76"/>
      <p:bold r:id="rId77"/>
      <p:italic r:id="rId78"/>
      <p:boldItalic r:id="rId79"/>
    </p:embeddedFont>
    <p:embeddedFont>
      <p:font typeface="Open Sans"/>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schemas.openxmlformats.org/officeDocument/2006/relationships/font" Target="fonts/OpenSans-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penSans-regular.fntdata"/><Relationship Id="rId82" Type="http://schemas.openxmlformats.org/officeDocument/2006/relationships/font" Target="fonts/OpenSans-italic.fntdata"/><Relationship Id="rId81"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TSansNarrow-bold.fntdata"/><Relationship Id="rId30" Type="http://schemas.openxmlformats.org/officeDocument/2006/relationships/slide" Target="slides/slide25.xml"/><Relationship Id="rId74" Type="http://schemas.openxmlformats.org/officeDocument/2006/relationships/font" Target="fonts/PTSansNarrow-regular.fntdata"/><Relationship Id="rId33" Type="http://schemas.openxmlformats.org/officeDocument/2006/relationships/slide" Target="slides/slide28.xml"/><Relationship Id="rId77" Type="http://schemas.openxmlformats.org/officeDocument/2006/relationships/font" Target="fonts/Lato-bold.fntdata"/><Relationship Id="rId32" Type="http://schemas.openxmlformats.org/officeDocument/2006/relationships/slide" Target="slides/slide27.xml"/><Relationship Id="rId76" Type="http://schemas.openxmlformats.org/officeDocument/2006/relationships/font" Target="fonts/Lato-regular.fntdata"/><Relationship Id="rId35" Type="http://schemas.openxmlformats.org/officeDocument/2006/relationships/slide" Target="slides/slide30.xml"/><Relationship Id="rId79" Type="http://schemas.openxmlformats.org/officeDocument/2006/relationships/font" Target="fonts/Lato-boldItalic.fntdata"/><Relationship Id="rId34" Type="http://schemas.openxmlformats.org/officeDocument/2006/relationships/slide" Target="slides/slide29.xml"/><Relationship Id="rId78" Type="http://schemas.openxmlformats.org/officeDocument/2006/relationships/font" Target="fonts/Lato-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Legume" TargetMode="External"/><Relationship Id="rId3" Type="http://schemas.openxmlformats.org/officeDocument/2006/relationships/hyperlink" Target="https://en.wikipedia.org/wiki/Pulse_(legume)" TargetMode="External"/><Relationship Id="rId4" Type="http://schemas.openxmlformats.org/officeDocument/2006/relationships/hyperlink" Target="https://en.wikipedia.org/wiki/Tempeh" TargetMode="External"/><Relationship Id="rId5" Type="http://schemas.openxmlformats.org/officeDocument/2006/relationships/hyperlink" Target="https://en.wikipedia.org/wiki/Nutritional_yeast" TargetMode="External"/><Relationship Id="rId6" Type="http://schemas.openxmlformats.org/officeDocument/2006/relationships/hyperlink" Target="https://en.wikipedia.org/wiki/Brewer%27s_yeast" TargetMode="External"/><Relationship Id="rId7" Type="http://schemas.openxmlformats.org/officeDocument/2006/relationships/hyperlink" Target="https://en.wikipedia.org/wiki/Molasses"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a118b5ed2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a118b5ed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a118b5ed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aa118b5ed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aa118b5ed2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aa118b5ed2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aa118b5ed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aa118b5ed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b14b7261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b14b7261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a118b5ed2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a118b5ed2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aa118b5ed2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aa118b5ed2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a118b5ed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a118b5ed2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ac7163bfcf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ac7163bfc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aa118b5ed2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aa118b5ed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aa118b5ed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aa118b5ed2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ac7163bfc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ac7163bfc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ac7163bfcf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ac7163bfc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b5ea49f6b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b5ea49f6b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b5ea49f6b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b5ea49f6b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b5ea49f6b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b5ea49f6b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b5ea49f6b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b5ea49f6b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b5ea49f6b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b5ea49f6b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5ea49f6b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5ea49f6b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b5ea49f6b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b5ea49f6b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ac7163bfcf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ac7163bfcf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ac7163bfc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ac7163bfc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c7163bfcf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ac7163bfcf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ac7163bfcf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ac7163bfc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c7163bfc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c7163bfc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ac7163bfcf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ac7163bfcf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b2f0c6b31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b2f0c6b31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b2f0c6b31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b2f0c6b31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aa118b5e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aa118b5e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aa118b5ed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aa118b5ed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a118b5ed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aa118b5ed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b5ea49f6b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b5ea49f6b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ac7163bfcf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ac7163bfcf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b5ea49f6b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b5ea49f6b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a118b5ed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aa118b5ed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aa118b5ed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aa118b5ed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ac7163bfc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ac7163bfc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aa118b5ed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aa118b5ed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aa118b5ed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aa118b5ed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aa118b5ed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aa118b5ed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aa118b5ed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aa118b5ed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aa118b5ed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aa118b5ed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a118b5ed2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a118b5ed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ac7163bfcf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ac7163bfcf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aa118b5ed2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aa118b5ed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aa118b5ed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aa118b5ed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aa118b5ed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aa118b5ed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Vitamin A: Milk, eggs, orange fruits and green veggies. : Prevents eye problems, keep skin healthy</a:t>
            </a:r>
            <a:endParaRPr/>
          </a:p>
          <a:p>
            <a:pPr indent="0" lvl="0" marL="0" rtl="0" algn="l">
              <a:spcBef>
                <a:spcPts val="0"/>
              </a:spcBef>
              <a:spcAft>
                <a:spcPts val="0"/>
              </a:spcAft>
              <a:buNone/>
            </a:pPr>
            <a:r>
              <a:rPr lang="en"/>
              <a:t>Vitamin B: Meat, eggs, diary, enriched products, </a:t>
            </a:r>
            <a:r>
              <a:rPr lang="en">
                <a:solidFill>
                  <a:srgbClr val="202122"/>
                </a:solidFill>
                <a:highlight>
                  <a:srgbClr val="FFFFFF"/>
                </a:highlight>
              </a:rPr>
              <a:t> </a:t>
            </a:r>
            <a:r>
              <a:rPr lang="en">
                <a:solidFill>
                  <a:srgbClr val="202122"/>
                </a:solidFill>
                <a:highlight>
                  <a:srgbClr val="FFFFFF"/>
                </a:highlight>
                <a:uFill>
                  <a:noFill/>
                </a:uFill>
                <a:hlinkClick r:id="rId2">
                  <a:extLst>
                    <a:ext uri="{A12FA001-AC4F-418D-AE19-62706E023703}">
                      <ahyp:hlinkClr val="tx"/>
                    </a:ext>
                  </a:extLst>
                </a:hlinkClick>
              </a:rPr>
              <a:t>legumes</a:t>
            </a:r>
            <a:r>
              <a:rPr lang="en">
                <a:solidFill>
                  <a:srgbClr val="202122"/>
                </a:solidFill>
                <a:highlight>
                  <a:srgbClr val="FFFFFF"/>
                </a:highlight>
              </a:rPr>
              <a:t> (</a:t>
            </a:r>
            <a:r>
              <a:rPr lang="en">
                <a:solidFill>
                  <a:srgbClr val="202122"/>
                </a:solidFill>
                <a:highlight>
                  <a:srgbClr val="FFFFFF"/>
                </a:highlight>
                <a:uFill>
                  <a:noFill/>
                </a:uFill>
                <a:hlinkClick r:id="rId3">
                  <a:extLst>
                    <a:ext uri="{A12FA001-AC4F-418D-AE19-62706E023703}">
                      <ahyp:hlinkClr val="tx"/>
                    </a:ext>
                  </a:extLst>
                </a:hlinkClick>
              </a:rPr>
              <a:t>pulses</a:t>
            </a:r>
            <a:r>
              <a:rPr lang="en">
                <a:solidFill>
                  <a:srgbClr val="202122"/>
                </a:solidFill>
                <a:highlight>
                  <a:srgbClr val="FFFFFF"/>
                </a:highlight>
              </a:rPr>
              <a:t> or beans), whole grains, potatoes, bananas, chili peppers, </a:t>
            </a:r>
            <a:r>
              <a:rPr lang="en">
                <a:solidFill>
                  <a:srgbClr val="202122"/>
                </a:solidFill>
                <a:highlight>
                  <a:srgbClr val="FFFFFF"/>
                </a:highlight>
                <a:uFill>
                  <a:noFill/>
                </a:uFill>
                <a:hlinkClick r:id="rId4">
                  <a:extLst>
                    <a:ext uri="{A12FA001-AC4F-418D-AE19-62706E023703}">
                      <ahyp:hlinkClr val="tx"/>
                    </a:ext>
                  </a:extLst>
                </a:hlinkClick>
              </a:rPr>
              <a:t>tempeh</a:t>
            </a:r>
            <a:r>
              <a:rPr lang="en">
                <a:solidFill>
                  <a:srgbClr val="202122"/>
                </a:solidFill>
                <a:highlight>
                  <a:srgbClr val="FFFFFF"/>
                </a:highlight>
              </a:rPr>
              <a:t>, </a:t>
            </a:r>
            <a:r>
              <a:rPr lang="en">
                <a:solidFill>
                  <a:srgbClr val="202122"/>
                </a:solidFill>
                <a:highlight>
                  <a:srgbClr val="FFFFFF"/>
                </a:highlight>
                <a:uFill>
                  <a:noFill/>
                </a:uFill>
                <a:hlinkClick r:id="rId5">
                  <a:extLst>
                    <a:ext uri="{A12FA001-AC4F-418D-AE19-62706E023703}">
                      <ahyp:hlinkClr val="tx"/>
                    </a:ext>
                  </a:extLst>
                </a:hlinkClick>
              </a:rPr>
              <a:t>nutritional yeast</a:t>
            </a:r>
            <a:r>
              <a:rPr lang="en">
                <a:solidFill>
                  <a:srgbClr val="202122"/>
                </a:solidFill>
                <a:highlight>
                  <a:srgbClr val="FFFFFF"/>
                </a:highlight>
              </a:rPr>
              <a:t>, </a:t>
            </a:r>
            <a:r>
              <a:rPr lang="en">
                <a:solidFill>
                  <a:srgbClr val="202122"/>
                </a:solidFill>
                <a:highlight>
                  <a:srgbClr val="FFFFFF"/>
                </a:highlight>
                <a:uFill>
                  <a:noFill/>
                </a:uFill>
                <a:hlinkClick r:id="rId6">
                  <a:extLst>
                    <a:ext uri="{A12FA001-AC4F-418D-AE19-62706E023703}">
                      <ahyp:hlinkClr val="tx"/>
                    </a:ext>
                  </a:extLst>
                </a:hlinkClick>
              </a:rPr>
              <a:t>brewer's yeast</a:t>
            </a:r>
            <a:r>
              <a:rPr lang="en">
                <a:solidFill>
                  <a:srgbClr val="202122"/>
                </a:solidFill>
                <a:highlight>
                  <a:srgbClr val="FFFFFF"/>
                </a:highlight>
              </a:rPr>
              <a:t>, and </a:t>
            </a:r>
            <a:r>
              <a:rPr lang="en">
                <a:solidFill>
                  <a:srgbClr val="202122"/>
                </a:solidFill>
                <a:highlight>
                  <a:srgbClr val="FFFFFF"/>
                </a:highlight>
                <a:uFill>
                  <a:noFill/>
                </a:uFill>
                <a:hlinkClick r:id="rId7">
                  <a:extLst>
                    <a:ext uri="{A12FA001-AC4F-418D-AE19-62706E023703}">
                      <ahyp:hlinkClr val="tx"/>
                    </a:ext>
                  </a:extLst>
                </a:hlinkClick>
              </a:rPr>
              <a:t>molasses</a:t>
            </a:r>
            <a:r>
              <a:rPr lang="en">
                <a:solidFill>
                  <a:srgbClr val="202122"/>
                </a:solidFill>
              </a:rPr>
              <a:t>: Responsible for cell metabolism and red blood cell creation</a:t>
            </a:r>
            <a:endParaRPr>
              <a:solidFill>
                <a:srgbClr val="202122"/>
              </a:solidFill>
            </a:endParaRPr>
          </a:p>
          <a:p>
            <a:pPr indent="0" lvl="0" marL="0" rtl="0" algn="l">
              <a:spcBef>
                <a:spcPts val="0"/>
              </a:spcBef>
              <a:spcAft>
                <a:spcPts val="0"/>
              </a:spcAft>
              <a:buNone/>
            </a:pPr>
            <a:r>
              <a:rPr lang="en"/>
              <a:t>Vitamin C: Citrus fruits, strawberries, peppers, spinach, broccoli, tomatoes: Strengthens bones, teeth, blood vessels, and gums</a:t>
            </a:r>
            <a:endParaRPr/>
          </a:p>
          <a:p>
            <a:pPr indent="0" lvl="0" marL="0" rtl="0" algn="l">
              <a:spcBef>
                <a:spcPts val="0"/>
              </a:spcBef>
              <a:spcAft>
                <a:spcPts val="0"/>
              </a:spcAft>
              <a:buNone/>
            </a:pPr>
            <a:r>
              <a:rPr lang="en"/>
              <a:t>Vitamin D: Fortified milk, egg yolks, oily fish (salmon/cod), sunlight: Strengthens bones, immunity, hormone regulation</a:t>
            </a:r>
            <a:endParaRPr/>
          </a:p>
          <a:p>
            <a:pPr indent="0" lvl="0" marL="0" rtl="0" algn="l">
              <a:spcBef>
                <a:spcPts val="0"/>
              </a:spcBef>
              <a:spcAft>
                <a:spcPts val="0"/>
              </a:spcAft>
              <a:buNone/>
            </a:pPr>
            <a:r>
              <a:rPr lang="en"/>
              <a:t>Calcium: MIlk, dairy, dark leafy veggies: Strengthens bones/teeth</a:t>
            </a:r>
            <a:endParaRPr/>
          </a:p>
          <a:p>
            <a:pPr indent="0" lvl="0" marL="0" rtl="0" algn="l">
              <a:spcBef>
                <a:spcPts val="0"/>
              </a:spcBef>
              <a:spcAft>
                <a:spcPts val="0"/>
              </a:spcAft>
              <a:buNone/>
            </a:pPr>
            <a:r>
              <a:rPr lang="en"/>
              <a:t>Iron: Red meat, beans, raisins, black strap molasses, green leafy veggies: Improves transport of oxygen on red blood cells -prevents weakness, fatigue, lightheadedness, organ failure</a:t>
            </a:r>
            <a:endParaRPr/>
          </a:p>
          <a:p>
            <a:pPr indent="0" lvl="0" marL="0" rtl="0" algn="l">
              <a:spcBef>
                <a:spcPts val="0"/>
              </a:spcBef>
              <a:spcAft>
                <a:spcPts val="0"/>
              </a:spcAft>
              <a:buNone/>
            </a:pPr>
            <a:r>
              <a:rPr lang="en"/>
              <a:t>Potassium: Potato skin, broccoli, green leafy veggies, citrus fruits, bananas, legumes (peas/lima beans): Improves heart, muscle, nervous system function, balance of water in body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aa118b5ed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aa118b5ed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aa118b5ed2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aa118b5ed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aa118b5ed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aa118b5ed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aa118b5ed2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aa118b5ed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aa118b5ed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aa118b5ed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b2f0c6b31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b2f0c6b31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b2f0c6b31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b2f0c6b31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ac7163bfc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ac7163bfcf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ac7163bfc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ac7163bfc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ac7163bfc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ac7163bfc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aa118b5ed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aa118b5ed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ac7163bfc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ac7163bfc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ac7163bfc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ac7163bfc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aa118b5ed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aa118b5ed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aa118b5ed2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aa118b5ed2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aa118b5ed2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aa118b5ed2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ac7163bfcf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ac7163bfcf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a118b5ed2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aa118b5ed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a118b5ed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aa118b5ed2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a118b5ed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a118b5ed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cdc.gov/healthyyouth/data/yrbs/reports_factsheet_publications.htm" TargetMode="External"/><Relationship Id="rId4" Type="http://schemas.openxmlformats.org/officeDocument/2006/relationships/hyperlink" Target="https://nccd.cdc.gov/Youthonline/App/Results.aspx?TT=G&amp;OUT=0&amp;SID=HS&amp;QID=QQ&amp;LID=ST&amp;YID=2019&amp;LID2=XX&amp;YID2=2019&amp;COL=T&amp;ROW1=N&amp;ROW2=N&amp;HT=QQ&amp;LCT=LL&amp;FS=S1&amp;FR=R1&amp;FG=G1&amp;FA=A1&amp;FI=I1&amp;FP=P1&amp;FSL=S1&amp;FRL=R1&amp;FGL=G1&amp;FAL=A1&amp;FIL=I1&amp;FPL=P1&amp;PV=&amp;TST=True&amp;C1=ST2019&amp;C2=XX2019&amp;QP=G&amp;DP=1&amp;VA=CI&amp;CS=Y&amp;SYID=&amp;EYID=&amp;SC=DEFAULT&amp;SO=ASC&amp;PF=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44.png"/><Relationship Id="rId5" Type="http://schemas.openxmlformats.org/officeDocument/2006/relationships/image" Target="../media/image29.png"/><Relationship Id="rId6"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9.png"/><Relationship Id="rId7" Type="http://schemas.openxmlformats.org/officeDocument/2006/relationships/image" Target="../media/image27.png"/><Relationship Id="rId8"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www.myplate.gov/" TargetMode="Externa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6.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www.fda.gov/media/135197/download" TargetMode="External"/><Relationship Id="rId4" Type="http://schemas.openxmlformats.org/officeDocument/2006/relationships/hyperlink" Target="https://www.youtube.com/watch?v=OWMSJqnYFMY&amp;feature=youtu.be" TargetMode="External"/><Relationship Id="rId5"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youtu.be/z_3S2_41_FE" TargetMode="Externa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2.png"/></Relationships>
</file>

<file path=ppt/slides/_rels/slide66.xml.rels><?xml version="1.0" encoding="UTF-8" standalone="yes"?><Relationships xmlns="http://schemas.openxmlformats.org/package/2006/relationships"><Relationship Id="rId11" Type="http://schemas.openxmlformats.org/officeDocument/2006/relationships/hyperlink" Target="https://en.wikipedia.org/wiki/Sport_psychology" TargetMode="External"/><Relationship Id="rId10" Type="http://schemas.openxmlformats.org/officeDocument/2006/relationships/hyperlink" Target="https://en.wikipedia.org/wiki/Orthopedics" TargetMode="External"/><Relationship Id="rId13" Type="http://schemas.openxmlformats.org/officeDocument/2006/relationships/hyperlink" Target="https://en.wikipedia.org/wiki/Ergonomics" TargetMode="External"/><Relationship Id="rId12" Type="http://schemas.openxmlformats.org/officeDocument/2006/relationships/hyperlink" Target="https://en.wikipedia.org/wiki/Electrophysiology" TargetMode="External"/><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en.wikipedia.org/wiki/Biomechanics" TargetMode="External"/><Relationship Id="rId4" Type="http://schemas.openxmlformats.org/officeDocument/2006/relationships/hyperlink" Target="https://en.wikipedia.org/wiki/Anatomy" TargetMode="External"/><Relationship Id="rId9" Type="http://schemas.openxmlformats.org/officeDocument/2006/relationships/hyperlink" Target="https://en.wikipedia.org/wiki/Biomechanics" TargetMode="External"/><Relationship Id="rId5" Type="http://schemas.openxmlformats.org/officeDocument/2006/relationships/hyperlink" Target="https://en.wikipedia.org/wiki/Physiology" TargetMode="External"/><Relationship Id="rId6" Type="http://schemas.openxmlformats.org/officeDocument/2006/relationships/hyperlink" Target="https://en.wikipedia.org/wiki/Exercise_Physiology" TargetMode="External"/><Relationship Id="rId7" Type="http://schemas.openxmlformats.org/officeDocument/2006/relationships/hyperlink" Target="https://en.wikipedia.org/wiki/Nutrition" TargetMode="External"/><Relationship Id="rId8" Type="http://schemas.openxmlformats.org/officeDocument/2006/relationships/hyperlink" Target="https://en.wikipedia.org/wiki/Neuroscience"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www.cdc.gov/growthcharts/data/set1clinical/cj41c021.pdf" TargetMode="External"/><Relationship Id="rId4" Type="http://schemas.openxmlformats.org/officeDocument/2006/relationships/hyperlink" Target="https://www.cdc.gov/growthcharts/data/set1clinical/cj41c023.pdf" TargetMode="External"/><Relationship Id="rId5" Type="http://schemas.openxmlformats.org/officeDocument/2006/relationships/hyperlink" Target="https://www.cdc.gov/growthcharts/data/set1clinical/cj41c022.pdf" TargetMode="External"/><Relationship Id="rId6" Type="http://schemas.openxmlformats.org/officeDocument/2006/relationships/hyperlink" Target="https://www.cdc.gov/growthcharts/data/set1clinical/cj41c024.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457200" lvl="0" marL="0" rtl="0" algn="l">
              <a:spcBef>
                <a:spcPts val="0"/>
              </a:spcBef>
              <a:spcAft>
                <a:spcPts val="0"/>
              </a:spcAft>
              <a:buNone/>
            </a:pPr>
            <a:r>
              <a:rPr lang="en"/>
              <a:t>       Personal Fitness 	</a:t>
            </a:r>
            <a:endParaRPr/>
          </a:p>
          <a:p>
            <a:pPr indent="457200" lvl="0" marL="0" rtl="0" algn="l">
              <a:spcBef>
                <a:spcPts val="0"/>
              </a:spcBef>
              <a:spcAft>
                <a:spcPts val="0"/>
              </a:spcAft>
              <a:buNone/>
            </a:pPr>
            <a:r>
              <a:rPr lang="en"/>
              <a:t>           Merit Badge</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Scouts BSA</a:t>
            </a:r>
            <a:endParaRPr/>
          </a:p>
        </p:txBody>
      </p:sp>
      <p:pic>
        <p:nvPicPr>
          <p:cNvPr id="68" name="Google Shape;68;p13"/>
          <p:cNvPicPr preferRelativeResize="0"/>
          <p:nvPr/>
        </p:nvPicPr>
        <p:blipFill>
          <a:blip r:embed="rId3">
            <a:alphaModFix/>
          </a:blip>
          <a:stretch>
            <a:fillRect/>
          </a:stretch>
        </p:blipFill>
        <p:spPr>
          <a:xfrm>
            <a:off x="104275" y="1458025"/>
            <a:ext cx="1617075" cy="1609900"/>
          </a:xfrm>
          <a:prstGeom prst="rect">
            <a:avLst/>
          </a:prstGeom>
          <a:noFill/>
          <a:ln>
            <a:noFill/>
          </a:ln>
        </p:spPr>
      </p:pic>
      <p:pic>
        <p:nvPicPr>
          <p:cNvPr id="69" name="Google Shape;69;p13"/>
          <p:cNvPicPr preferRelativeResize="0"/>
          <p:nvPr/>
        </p:nvPicPr>
        <p:blipFill>
          <a:blip r:embed="rId3">
            <a:alphaModFix/>
          </a:blip>
          <a:stretch>
            <a:fillRect/>
          </a:stretch>
        </p:blipFill>
        <p:spPr>
          <a:xfrm>
            <a:off x="7423600" y="1458025"/>
            <a:ext cx="1617075" cy="1609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24" name="Google Shape;124;p2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Hygiene/Body Care</a:t>
            </a:r>
            <a:endParaRPr/>
          </a:p>
          <a:p>
            <a:pPr indent="-317500" lvl="1" marL="914400" rtl="0" algn="l">
              <a:spcBef>
                <a:spcPts val="0"/>
              </a:spcBef>
              <a:spcAft>
                <a:spcPts val="0"/>
              </a:spcAft>
              <a:buSzPts val="1400"/>
              <a:buAutoNum type="alphaLcPeriod" startAt="4"/>
            </a:pPr>
            <a:r>
              <a:rPr lang="en"/>
              <a:t>Avoid using chemicals, noxious odors in poorly ventilated spaces</a:t>
            </a:r>
            <a:endParaRPr/>
          </a:p>
          <a:p>
            <a:pPr indent="-317500" lvl="1" marL="914400" rtl="0" algn="l">
              <a:spcBef>
                <a:spcPts val="0"/>
              </a:spcBef>
              <a:spcAft>
                <a:spcPts val="0"/>
              </a:spcAft>
              <a:buSzPts val="1400"/>
              <a:buAutoNum type="alphaLcPeriod" startAt="4"/>
            </a:pPr>
            <a:r>
              <a:rPr lang="en"/>
              <a:t>Eyes</a:t>
            </a:r>
            <a:endParaRPr/>
          </a:p>
          <a:p>
            <a:pPr indent="-317500" lvl="2" marL="1371600" rtl="0" algn="l">
              <a:spcBef>
                <a:spcPts val="0"/>
              </a:spcBef>
              <a:spcAft>
                <a:spcPts val="0"/>
              </a:spcAft>
              <a:buSzPts val="1400"/>
              <a:buAutoNum type="romanLcPeriod"/>
            </a:pPr>
            <a:r>
              <a:rPr lang="en"/>
              <a:t>Annual exam</a:t>
            </a:r>
            <a:endParaRPr/>
          </a:p>
          <a:p>
            <a:pPr indent="-317500" lvl="2" marL="1371600" rtl="0" algn="l">
              <a:spcBef>
                <a:spcPts val="0"/>
              </a:spcBef>
              <a:spcAft>
                <a:spcPts val="0"/>
              </a:spcAft>
              <a:buSzPts val="1400"/>
              <a:buAutoNum type="romanLcPeriod"/>
            </a:pPr>
            <a:r>
              <a:rPr lang="en"/>
              <a:t>Wear goggles for safety and swimming, and rest eyes when using computer</a:t>
            </a:r>
            <a:endParaRPr/>
          </a:p>
          <a:p>
            <a:pPr indent="-317500" lvl="1" marL="914400" rtl="0" algn="l">
              <a:spcBef>
                <a:spcPts val="0"/>
              </a:spcBef>
              <a:spcAft>
                <a:spcPts val="0"/>
              </a:spcAft>
              <a:buSzPts val="1400"/>
              <a:buAutoNum type="alphaLcPeriod" startAt="4"/>
            </a:pPr>
            <a:r>
              <a:rPr lang="en"/>
              <a:t>Ears</a:t>
            </a:r>
            <a:endParaRPr/>
          </a:p>
          <a:p>
            <a:pPr indent="-317500" lvl="2" marL="1371600" rtl="0" algn="l">
              <a:spcBef>
                <a:spcPts val="0"/>
              </a:spcBef>
              <a:spcAft>
                <a:spcPts val="0"/>
              </a:spcAft>
              <a:buSzPts val="1400"/>
              <a:buAutoNum type="romanLcPeriod"/>
            </a:pPr>
            <a:r>
              <a:rPr lang="en"/>
              <a:t>Listen to music at reasonable volume</a:t>
            </a:r>
            <a:endParaRPr/>
          </a:p>
          <a:p>
            <a:pPr indent="-317500" lvl="2" marL="1371600" rtl="0" algn="l">
              <a:spcBef>
                <a:spcPts val="0"/>
              </a:spcBef>
              <a:spcAft>
                <a:spcPts val="0"/>
              </a:spcAft>
              <a:buSzPts val="1400"/>
              <a:buAutoNum type="romanLcPeriod"/>
            </a:pPr>
            <a:r>
              <a:rPr lang="en"/>
              <a:t>Wear protection around machinery and firing ranges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30" name="Google Shape;130;p2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PREVENTION</a:t>
            </a:r>
            <a:endParaRPr/>
          </a:p>
          <a:p>
            <a:pPr indent="-317500" lvl="1" marL="914400" rtl="0" algn="l">
              <a:spcBef>
                <a:spcPts val="0"/>
              </a:spcBef>
              <a:spcAft>
                <a:spcPts val="0"/>
              </a:spcAft>
              <a:buSzPts val="1400"/>
              <a:buAutoNum type="alphaLcPeriod"/>
            </a:pPr>
            <a:r>
              <a:rPr lang="en"/>
              <a:t>Wear safety equipment when using machinery, and during recreation</a:t>
            </a:r>
            <a:endParaRPr/>
          </a:p>
          <a:p>
            <a:pPr indent="-317500" lvl="2" marL="1371600" rtl="0" algn="l">
              <a:spcBef>
                <a:spcPts val="0"/>
              </a:spcBef>
              <a:spcAft>
                <a:spcPts val="0"/>
              </a:spcAft>
              <a:buSzPts val="1400"/>
              <a:buAutoNum type="romanLcPeriod"/>
            </a:pPr>
            <a:r>
              <a:rPr lang="en"/>
              <a:t>Helmets, joint pads, seatbelt, gloves, safety glasses</a:t>
            </a:r>
            <a:endParaRPr/>
          </a:p>
          <a:p>
            <a:pPr indent="-317500" lvl="1" marL="914400" rtl="0" algn="l">
              <a:spcBef>
                <a:spcPts val="0"/>
              </a:spcBef>
              <a:spcAft>
                <a:spcPts val="0"/>
              </a:spcAft>
              <a:buSzPts val="1400"/>
              <a:buAutoNum type="alphaLcPeriod"/>
            </a:pPr>
            <a:r>
              <a:rPr lang="en"/>
              <a:t>Wash hands frequently, use hand sanitizer</a:t>
            </a:r>
            <a:endParaRPr/>
          </a:p>
          <a:p>
            <a:pPr indent="-317500" lvl="2" marL="1371600" rtl="0" algn="l">
              <a:spcBef>
                <a:spcPts val="0"/>
              </a:spcBef>
              <a:spcAft>
                <a:spcPts val="0"/>
              </a:spcAft>
              <a:buSzPts val="1400"/>
              <a:buAutoNum type="romanLcPeriod"/>
            </a:pPr>
            <a:r>
              <a:rPr lang="en"/>
              <a:t>Especially after bathroom use, before handling food, and after handling animals</a:t>
            </a:r>
            <a:endParaRPr/>
          </a:p>
          <a:p>
            <a:pPr indent="-317500" lvl="1" marL="914400" rtl="0" algn="l">
              <a:spcBef>
                <a:spcPts val="0"/>
              </a:spcBef>
              <a:spcAft>
                <a:spcPts val="0"/>
              </a:spcAft>
              <a:buSzPts val="1400"/>
              <a:buAutoNum type="alphaLcPeriod"/>
            </a:pPr>
            <a:r>
              <a:rPr lang="en"/>
              <a:t>Avoid close contact with visibly ill people</a:t>
            </a:r>
            <a:endParaRPr/>
          </a:p>
          <a:p>
            <a:pPr indent="-317500" lvl="1" marL="914400" rtl="0" algn="l">
              <a:spcBef>
                <a:spcPts val="0"/>
              </a:spcBef>
              <a:spcAft>
                <a:spcPts val="0"/>
              </a:spcAft>
              <a:buSzPts val="1400"/>
              <a:buAutoNum type="alphaLcPeriod"/>
            </a:pPr>
            <a:r>
              <a:rPr lang="en"/>
              <a:t>Dress appropriately for the weather</a:t>
            </a:r>
            <a:endParaRPr/>
          </a:p>
          <a:p>
            <a:pPr indent="-317500" lvl="1" marL="914400" rtl="0" algn="l">
              <a:spcBef>
                <a:spcPts val="0"/>
              </a:spcBef>
              <a:spcAft>
                <a:spcPts val="0"/>
              </a:spcAft>
              <a:buSzPts val="1400"/>
              <a:buAutoNum type="alphaLcPeriod"/>
            </a:pPr>
            <a:r>
              <a:rPr lang="en"/>
              <a:t>Cover your mouth when sneezing/coughing</a:t>
            </a:r>
            <a:endParaRPr/>
          </a:p>
          <a:p>
            <a:pPr indent="-317500" lvl="1" marL="914400" rtl="0" algn="l">
              <a:spcBef>
                <a:spcPts val="0"/>
              </a:spcBef>
              <a:spcAft>
                <a:spcPts val="0"/>
              </a:spcAft>
              <a:buSzPts val="1400"/>
              <a:buAutoNum type="alphaLcPeriod"/>
            </a:pPr>
            <a:r>
              <a:rPr lang="en"/>
              <a:t>Immunization up-to-date, including flu shot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4"/>
          <p:cNvPicPr preferRelativeResize="0"/>
          <p:nvPr/>
        </p:nvPicPr>
        <p:blipFill>
          <a:blip r:embed="rId3">
            <a:alphaModFix/>
          </a:blip>
          <a:stretch>
            <a:fillRect/>
          </a:stretch>
        </p:blipFill>
        <p:spPr>
          <a:xfrm>
            <a:off x="1351650" y="98525"/>
            <a:ext cx="5380459" cy="4132200"/>
          </a:xfrm>
          <a:prstGeom prst="rect">
            <a:avLst/>
          </a:prstGeom>
          <a:noFill/>
          <a:ln>
            <a:noFill/>
          </a:ln>
        </p:spPr>
      </p:pic>
      <p:sp>
        <p:nvSpPr>
          <p:cNvPr id="136" name="Google Shape;136;p24"/>
          <p:cNvSpPr txBox="1"/>
          <p:nvPr>
            <p:ph idx="1" type="body"/>
          </p:nvPr>
        </p:nvSpPr>
        <p:spPr>
          <a:xfrm>
            <a:off x="311700" y="4230725"/>
            <a:ext cx="86655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https://www.cdc.gov/vaccines/schedules/hcp/imz/child-adolescent.html</a:t>
            </a:r>
            <a:endParaRPr sz="18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42" name="Google Shape;142;p2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startAt="3"/>
            </a:pPr>
            <a:r>
              <a:rPr lang="en"/>
              <a:t>Explain the following</a:t>
            </a:r>
            <a:endParaRPr/>
          </a:p>
          <a:p>
            <a:pPr indent="-317500" lvl="2" marL="1371600" rtl="0" algn="l">
              <a:spcBef>
                <a:spcPts val="0"/>
              </a:spcBef>
              <a:spcAft>
                <a:spcPts val="0"/>
              </a:spcAft>
              <a:buSzPts val="1400"/>
              <a:buAutoNum type="romanLcPeriod" startAt="3"/>
            </a:pPr>
            <a:r>
              <a:rPr lang="en"/>
              <a:t>Diseases that can be prevented and how</a:t>
            </a:r>
            <a:endParaRPr/>
          </a:p>
          <a:p>
            <a:pPr indent="-317500" lvl="3" marL="1828800" rtl="0" algn="l">
              <a:spcBef>
                <a:spcPts val="0"/>
              </a:spcBef>
              <a:spcAft>
                <a:spcPts val="0"/>
              </a:spcAft>
              <a:buSzPts val="1400"/>
              <a:buAutoNum type="arabicPeriod"/>
            </a:pPr>
            <a:r>
              <a:rPr lang="en"/>
              <a:t>Immunization: Diphtheria, Pertussis, Tetanus, Meningitis, Polio, Hepatitis A, Hepatitis B, Haemophilus influenzae type B, Rotavirus, Pneumococcal, Influenza A/B, Varicella, Tetanus, HPV</a:t>
            </a:r>
            <a:endParaRPr/>
          </a:p>
          <a:p>
            <a:pPr indent="-317500" lvl="3" marL="1828800" rtl="0" algn="l">
              <a:spcBef>
                <a:spcPts val="0"/>
              </a:spcBef>
              <a:spcAft>
                <a:spcPts val="0"/>
              </a:spcAft>
              <a:buSzPts val="1400"/>
              <a:buAutoNum type="arabicPeriod"/>
            </a:pPr>
            <a:r>
              <a:rPr lang="en"/>
              <a:t>Good Hygiene: Influenza A/B, Hepatitis A, Common Cold, Norwalk virus  </a:t>
            </a:r>
            <a:endParaRPr/>
          </a:p>
          <a:p>
            <a:pPr indent="-317500" lvl="3" marL="1828800" rtl="0" algn="l">
              <a:spcBef>
                <a:spcPts val="0"/>
              </a:spcBef>
              <a:spcAft>
                <a:spcPts val="0"/>
              </a:spcAft>
              <a:buSzPts val="1400"/>
              <a:buAutoNum type="arabicPeriod"/>
            </a:pPr>
            <a:r>
              <a:rPr lang="en"/>
              <a:t>Safe Sex Practices: HIV, Gonorrhea, Chlamydia, Trichomonas, Hepatitis B/C, Syphilis </a:t>
            </a:r>
            <a:endParaRPr/>
          </a:p>
          <a:p>
            <a:pPr indent="-317500" lvl="3" marL="1828800" rtl="0" algn="l">
              <a:spcBef>
                <a:spcPts val="0"/>
              </a:spcBef>
              <a:spcAft>
                <a:spcPts val="0"/>
              </a:spcAft>
              <a:buSzPts val="1400"/>
              <a:buAutoNum type="arabicPeriod"/>
            </a:pPr>
            <a:r>
              <a:rPr lang="en"/>
              <a:t>Avoid Drugs, Do Not Share Needles: HIV, Hepatitis B/C</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48" name="Google Shape;148;p26"/>
          <p:cNvSpPr txBox="1"/>
          <p:nvPr>
            <p:ph idx="1" type="body"/>
          </p:nvPr>
        </p:nvSpPr>
        <p:spPr>
          <a:xfrm>
            <a:off x="311700" y="11524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Tobacco</a:t>
            </a:r>
            <a:endParaRPr sz="1600"/>
          </a:p>
          <a:p>
            <a:pPr indent="-330200" lvl="0" marL="457200" rtl="0" algn="l">
              <a:spcBef>
                <a:spcPts val="1600"/>
              </a:spcBef>
              <a:spcAft>
                <a:spcPts val="0"/>
              </a:spcAft>
              <a:buSzPts val="1600"/>
              <a:buAutoNum type="arabicPeriod"/>
            </a:pPr>
            <a:r>
              <a:rPr lang="en" sz="1600"/>
              <a:t>https://youtu.be/Y18Vz51Nkos</a:t>
            </a:r>
            <a:endParaRPr sz="1600"/>
          </a:p>
          <a:p>
            <a:pPr indent="0" lvl="0" marL="457200" rtl="0" algn="l">
              <a:spcBef>
                <a:spcPts val="1600"/>
              </a:spcBef>
              <a:spcAft>
                <a:spcPts val="0"/>
              </a:spcAft>
              <a:buNone/>
            </a:pPr>
            <a:r>
              <a:t/>
            </a:r>
            <a:endParaRPr sz="1600"/>
          </a:p>
          <a:p>
            <a:pPr indent="0" lvl="0" marL="457200" rtl="0" algn="l">
              <a:spcBef>
                <a:spcPts val="1600"/>
              </a:spcBef>
              <a:spcAft>
                <a:spcPts val="0"/>
              </a:spcAft>
              <a:buNone/>
            </a:pPr>
            <a:r>
              <a:t/>
            </a:r>
            <a:endParaRPr sz="1600"/>
          </a:p>
          <a:p>
            <a:pPr indent="0" lvl="0" marL="0" rtl="0" algn="l">
              <a:spcBef>
                <a:spcPts val="1600"/>
              </a:spcBef>
              <a:spcAft>
                <a:spcPts val="1600"/>
              </a:spcAft>
              <a:buNone/>
            </a:pPr>
            <a:r>
              <a:t/>
            </a:r>
            <a:endParaRPr/>
          </a:p>
        </p:txBody>
      </p:sp>
      <p:pic>
        <p:nvPicPr>
          <p:cNvPr id="149" name="Google Shape;149;p26"/>
          <p:cNvPicPr preferRelativeResize="0"/>
          <p:nvPr/>
        </p:nvPicPr>
        <p:blipFill>
          <a:blip r:embed="rId3">
            <a:alphaModFix/>
          </a:blip>
          <a:stretch>
            <a:fillRect/>
          </a:stretch>
        </p:blipFill>
        <p:spPr>
          <a:xfrm>
            <a:off x="4760100" y="1789476"/>
            <a:ext cx="4166025" cy="31278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55" name="Google Shape;155;p2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Alcohol</a:t>
            </a:r>
            <a:endParaRPr sz="1600"/>
          </a:p>
          <a:p>
            <a:pPr indent="-330200" lvl="0" marL="457200" rtl="0" algn="l">
              <a:spcBef>
                <a:spcPts val="1600"/>
              </a:spcBef>
              <a:spcAft>
                <a:spcPts val="0"/>
              </a:spcAft>
              <a:buSzPts val="1600"/>
              <a:buAutoNum type="arabicPeriod"/>
            </a:pPr>
            <a:r>
              <a:rPr lang="en" sz="1600"/>
              <a:t>https://youtu.be/gCrmFbgT37I</a:t>
            </a:r>
            <a:endParaRPr sz="1600"/>
          </a:p>
          <a:p>
            <a:pPr indent="0" lvl="0" marL="0" rtl="0" algn="l">
              <a:spcBef>
                <a:spcPts val="1600"/>
              </a:spcBef>
              <a:spcAft>
                <a:spcPts val="0"/>
              </a:spcAft>
              <a:buNone/>
            </a:pPr>
            <a:r>
              <a:t/>
            </a:r>
            <a:endParaRPr sz="1600"/>
          </a:p>
          <a:p>
            <a:pPr indent="0" lvl="0" marL="457200" rtl="0" algn="l">
              <a:spcBef>
                <a:spcPts val="1600"/>
              </a:spcBef>
              <a:spcAft>
                <a:spcPts val="0"/>
              </a:spcAft>
              <a:buNone/>
            </a:pPr>
            <a:r>
              <a:t/>
            </a:r>
            <a:endParaRPr sz="1600"/>
          </a:p>
          <a:p>
            <a:pPr indent="0" lvl="0" marL="457200" rtl="0" algn="l">
              <a:spcBef>
                <a:spcPts val="1600"/>
              </a:spcBef>
              <a:spcAft>
                <a:spcPts val="0"/>
              </a:spcAft>
              <a:buNone/>
            </a:pPr>
            <a:r>
              <a:t/>
            </a:r>
            <a:endParaRPr sz="1600"/>
          </a:p>
          <a:p>
            <a:pPr indent="0" lvl="0" marL="0" rtl="0" algn="l">
              <a:spcBef>
                <a:spcPts val="1600"/>
              </a:spcBef>
              <a:spcAft>
                <a:spcPts val="1600"/>
              </a:spcAft>
              <a:buNone/>
            </a:pPr>
            <a:r>
              <a:t/>
            </a:r>
            <a:endParaRPr/>
          </a:p>
        </p:txBody>
      </p:sp>
      <p:pic>
        <p:nvPicPr>
          <p:cNvPr id="156" name="Google Shape;156;p27"/>
          <p:cNvPicPr preferRelativeResize="0"/>
          <p:nvPr/>
        </p:nvPicPr>
        <p:blipFill>
          <a:blip r:embed="rId3">
            <a:alphaModFix/>
          </a:blip>
          <a:stretch>
            <a:fillRect/>
          </a:stretch>
        </p:blipFill>
        <p:spPr>
          <a:xfrm>
            <a:off x="4136225" y="445026"/>
            <a:ext cx="4534635" cy="4559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62" name="Google Shape;162;p2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Drugs</a:t>
            </a:r>
            <a:endParaRPr sz="1600"/>
          </a:p>
          <a:p>
            <a:pPr indent="-330200" lvl="0" marL="457200" rtl="0" algn="l">
              <a:spcBef>
                <a:spcPts val="1600"/>
              </a:spcBef>
              <a:spcAft>
                <a:spcPts val="0"/>
              </a:spcAft>
              <a:buSzPts val="1600"/>
              <a:buAutoNum type="arabicPeriod"/>
            </a:pPr>
            <a:r>
              <a:rPr lang="en" sz="1600"/>
              <a:t>Prescription vs Illicit</a:t>
            </a:r>
            <a:endParaRPr sz="1600"/>
          </a:p>
          <a:p>
            <a:pPr indent="-330200" lvl="0" marL="457200" rtl="0" algn="l">
              <a:spcBef>
                <a:spcPts val="0"/>
              </a:spcBef>
              <a:spcAft>
                <a:spcPts val="0"/>
              </a:spcAft>
              <a:buSzPts val="1600"/>
              <a:buAutoNum type="arabicPeriod"/>
            </a:pPr>
            <a:r>
              <a:rPr lang="en" sz="1600"/>
              <a:t>https://youtu.be/yjAKas1kuqs</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t/>
            </a:r>
            <a:endParaRPr/>
          </a:p>
        </p:txBody>
      </p:sp>
      <p:pic>
        <p:nvPicPr>
          <p:cNvPr id="163" name="Google Shape;163;p28"/>
          <p:cNvPicPr preferRelativeResize="0"/>
          <p:nvPr/>
        </p:nvPicPr>
        <p:blipFill>
          <a:blip r:embed="rId3">
            <a:alphaModFix/>
          </a:blip>
          <a:stretch>
            <a:fillRect/>
          </a:stretch>
        </p:blipFill>
        <p:spPr>
          <a:xfrm>
            <a:off x="5257800" y="291675"/>
            <a:ext cx="3421851" cy="4562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69" name="Google Shape;169;p2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Peer pressure</a:t>
            </a:r>
            <a:endParaRPr/>
          </a:p>
          <a:p>
            <a:pPr indent="-342900" lvl="0" marL="457200" rtl="0" algn="l">
              <a:spcBef>
                <a:spcPts val="0"/>
              </a:spcBef>
              <a:spcAft>
                <a:spcPts val="0"/>
              </a:spcAft>
              <a:buSzPts val="1800"/>
              <a:buAutoNum type="arabicPeriod"/>
            </a:pPr>
            <a:r>
              <a:rPr lang="en"/>
              <a:t>Boredom</a:t>
            </a:r>
            <a:endParaRPr/>
          </a:p>
          <a:p>
            <a:pPr indent="-342900" lvl="0" marL="457200" rtl="0" algn="l">
              <a:spcBef>
                <a:spcPts val="0"/>
              </a:spcBef>
              <a:spcAft>
                <a:spcPts val="0"/>
              </a:spcAft>
              <a:buSzPts val="1800"/>
              <a:buAutoNum type="arabicPeriod"/>
            </a:pPr>
            <a:r>
              <a:rPr lang="en"/>
              <a:t>Experimentation</a:t>
            </a:r>
            <a:endParaRPr/>
          </a:p>
          <a:p>
            <a:pPr indent="-342900" lvl="0" marL="457200" rtl="0" algn="l">
              <a:spcBef>
                <a:spcPts val="0"/>
              </a:spcBef>
              <a:spcAft>
                <a:spcPts val="0"/>
              </a:spcAft>
              <a:buSzPts val="1800"/>
              <a:buAutoNum type="arabicPeriod"/>
            </a:pPr>
            <a:r>
              <a:rPr lang="en"/>
              <a:t>Escaping problems</a:t>
            </a:r>
            <a:endParaRPr/>
          </a:p>
          <a:p>
            <a:pPr indent="-342900" lvl="0" marL="457200" rtl="0" algn="l">
              <a:spcBef>
                <a:spcPts val="0"/>
              </a:spcBef>
              <a:spcAft>
                <a:spcPts val="0"/>
              </a:spcAft>
              <a:buSzPts val="1800"/>
              <a:buAutoNum type="arabicPeriod"/>
            </a:pPr>
            <a:r>
              <a:rPr lang="en"/>
              <a:t>False sense of “adulting”</a:t>
            </a:r>
            <a:endParaRPr/>
          </a:p>
          <a:p>
            <a:pPr indent="0" lvl="0" marL="0" rtl="0" algn="l">
              <a:spcBef>
                <a:spcPts val="1600"/>
              </a:spcBef>
              <a:spcAft>
                <a:spcPts val="1600"/>
              </a:spcAft>
              <a:buNone/>
            </a:pPr>
            <a:r>
              <a:rPr lang="en"/>
              <a:t>https://youtu.be/_NUo_52vkkg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75" name="Google Shape;175;p30"/>
          <p:cNvSpPr txBox="1"/>
          <p:nvPr>
            <p:ph idx="1" type="body"/>
          </p:nvPr>
        </p:nvSpPr>
        <p:spPr>
          <a:xfrm>
            <a:off x="311700" y="1266325"/>
            <a:ext cx="8832300" cy="351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startAt="3"/>
            </a:pPr>
            <a:r>
              <a:rPr lang="en"/>
              <a:t>Explain the following</a:t>
            </a:r>
            <a:endParaRPr/>
          </a:p>
          <a:p>
            <a:pPr indent="-317500" lvl="2" marL="1371600" rtl="0" algn="l">
              <a:spcBef>
                <a:spcPts val="0"/>
              </a:spcBef>
              <a:spcAft>
                <a:spcPts val="0"/>
              </a:spcAft>
              <a:buSzPts val="1400"/>
              <a:buAutoNum type="romanLcPeriod" startAt="4"/>
            </a:pPr>
            <a:r>
              <a:rPr lang="en"/>
              <a:t>Seven warning signs of cancer</a:t>
            </a:r>
            <a:endParaRPr/>
          </a:p>
          <a:p>
            <a:pPr indent="-317500" lvl="3" marL="1828800" rtl="0" algn="l">
              <a:spcBef>
                <a:spcPts val="0"/>
              </a:spcBef>
              <a:spcAft>
                <a:spcPts val="0"/>
              </a:spcAft>
              <a:buSzPts val="1400"/>
              <a:buAutoNum type="arabicPeriod"/>
            </a:pPr>
            <a:r>
              <a:rPr lang="en"/>
              <a:t>Change in bowel or bladder habits (colorectal)</a:t>
            </a:r>
            <a:endParaRPr/>
          </a:p>
          <a:p>
            <a:pPr indent="-317500" lvl="3" marL="1828800" rtl="0" algn="l">
              <a:spcBef>
                <a:spcPts val="0"/>
              </a:spcBef>
              <a:spcAft>
                <a:spcPts val="0"/>
              </a:spcAft>
              <a:buSzPts val="1400"/>
              <a:buAutoNum type="arabicPeriod"/>
            </a:pPr>
            <a:r>
              <a:rPr lang="en"/>
              <a:t>Sore that does NOT heal on skin or in mouth</a:t>
            </a:r>
            <a:endParaRPr/>
          </a:p>
          <a:p>
            <a:pPr indent="-317500" lvl="3" marL="1828800" rtl="0" algn="l">
              <a:spcBef>
                <a:spcPts val="0"/>
              </a:spcBef>
              <a:spcAft>
                <a:spcPts val="0"/>
              </a:spcAft>
              <a:buSzPts val="1400"/>
              <a:buAutoNum type="arabicPeriod"/>
            </a:pPr>
            <a:r>
              <a:rPr lang="en"/>
              <a:t>Unusual bleeding or discharge from rectum/bladder (colorectal, prostate, bladder)</a:t>
            </a:r>
            <a:endParaRPr/>
          </a:p>
          <a:p>
            <a:pPr indent="-317500" lvl="3" marL="1828800" rtl="0" algn="l">
              <a:spcBef>
                <a:spcPts val="0"/>
              </a:spcBef>
              <a:spcAft>
                <a:spcPts val="0"/>
              </a:spcAft>
              <a:buSzPts val="1400"/>
              <a:buAutoNum type="arabicPeriod"/>
            </a:pPr>
            <a:r>
              <a:rPr lang="en"/>
              <a:t>Thickening of breast tissue, new lump in breast or lump in testes</a:t>
            </a:r>
            <a:endParaRPr/>
          </a:p>
          <a:p>
            <a:pPr indent="-317500" lvl="3" marL="1828800" rtl="0" algn="l">
              <a:spcBef>
                <a:spcPts val="0"/>
              </a:spcBef>
              <a:spcAft>
                <a:spcPts val="0"/>
              </a:spcAft>
              <a:buSzPts val="1400"/>
              <a:buAutoNum type="arabicPeriod"/>
            </a:pPr>
            <a:r>
              <a:rPr lang="en"/>
              <a:t>Indigestion or trouble swallowing (mouth, throat, esophagus, stomach)</a:t>
            </a:r>
            <a:endParaRPr/>
          </a:p>
          <a:p>
            <a:pPr indent="-317500" lvl="3" marL="1828800" rtl="0" algn="l">
              <a:spcBef>
                <a:spcPts val="0"/>
              </a:spcBef>
              <a:spcAft>
                <a:spcPts val="0"/>
              </a:spcAft>
              <a:buSzPts val="1400"/>
              <a:buAutoNum type="arabicPeriod"/>
            </a:pPr>
            <a:r>
              <a:rPr lang="en"/>
              <a:t>Changes to moles or warts (skin)</a:t>
            </a:r>
            <a:endParaRPr/>
          </a:p>
          <a:p>
            <a:pPr indent="-317500" lvl="3" marL="1828800" rtl="0" algn="l">
              <a:spcBef>
                <a:spcPts val="0"/>
              </a:spcBef>
              <a:spcAft>
                <a:spcPts val="0"/>
              </a:spcAft>
              <a:buSzPts val="1400"/>
              <a:buAutoNum type="arabicPeriod"/>
            </a:pPr>
            <a:r>
              <a:rPr lang="en"/>
              <a:t>Nagging cough or hoarseness that persists for 4-6 weeks (lung or throat)</a:t>
            </a:r>
            <a:endParaRPr/>
          </a:p>
          <a:p>
            <a:pPr indent="0" lvl="0" marL="0" rtl="0" algn="l">
              <a:spcBef>
                <a:spcPts val="1600"/>
              </a:spcBef>
              <a:spcAft>
                <a:spcPts val="0"/>
              </a:spcAft>
              <a:buNone/>
            </a:pPr>
            <a:r>
              <a:t/>
            </a:r>
            <a:endParaRPr sz="1000"/>
          </a:p>
          <a:p>
            <a:pPr indent="0" lvl="0" marL="0" rtl="0" algn="l">
              <a:spcBef>
                <a:spcPts val="16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81" name="Google Shape;181;p31"/>
          <p:cNvSpPr txBox="1"/>
          <p:nvPr>
            <p:ph idx="1" type="body"/>
          </p:nvPr>
        </p:nvSpPr>
        <p:spPr>
          <a:xfrm>
            <a:off x="311700" y="1266325"/>
            <a:ext cx="8520600" cy="351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startAt="3"/>
            </a:pPr>
            <a:r>
              <a:rPr lang="en"/>
              <a:t>Explain the following</a:t>
            </a:r>
            <a:endParaRPr/>
          </a:p>
          <a:p>
            <a:pPr indent="-317500" lvl="2" marL="1371600" rtl="0" algn="l">
              <a:spcBef>
                <a:spcPts val="0"/>
              </a:spcBef>
              <a:spcAft>
                <a:spcPts val="0"/>
              </a:spcAft>
              <a:buSzPts val="1400"/>
              <a:buAutoNum type="romanLcPeriod" startAt="5"/>
            </a:pPr>
            <a:r>
              <a:rPr lang="en"/>
              <a:t>Youth risk factors that affect cardiovascular fitness in adulthood</a:t>
            </a:r>
            <a:endParaRPr/>
          </a:p>
          <a:p>
            <a:pPr indent="-317500" lvl="3" marL="1828800" rtl="0" algn="l">
              <a:spcBef>
                <a:spcPts val="0"/>
              </a:spcBef>
              <a:spcAft>
                <a:spcPts val="0"/>
              </a:spcAft>
              <a:buSzPts val="1400"/>
              <a:buAutoNum type="arabicPeriod"/>
            </a:pPr>
            <a:r>
              <a:rPr lang="en"/>
              <a:t>Obesity*</a:t>
            </a:r>
            <a:endParaRPr/>
          </a:p>
          <a:p>
            <a:pPr indent="-317500" lvl="3" marL="1828800" rtl="0" algn="l">
              <a:spcBef>
                <a:spcPts val="0"/>
              </a:spcBef>
              <a:spcAft>
                <a:spcPts val="0"/>
              </a:spcAft>
              <a:buSzPts val="1400"/>
              <a:buAutoNum type="arabicPeriod"/>
            </a:pPr>
            <a:r>
              <a:rPr lang="en"/>
              <a:t>Sex (males at higher risk)</a:t>
            </a:r>
            <a:endParaRPr/>
          </a:p>
          <a:p>
            <a:pPr indent="-317500" lvl="3" marL="1828800" rtl="0" algn="l">
              <a:spcBef>
                <a:spcPts val="0"/>
              </a:spcBef>
              <a:spcAft>
                <a:spcPts val="0"/>
              </a:spcAft>
              <a:buSzPts val="1400"/>
              <a:buAutoNum type="arabicPeriod"/>
            </a:pPr>
            <a:r>
              <a:rPr lang="en"/>
              <a:t>High blood pressure**</a:t>
            </a:r>
            <a:endParaRPr/>
          </a:p>
          <a:p>
            <a:pPr indent="-317500" lvl="3" marL="1828800" rtl="0" algn="l">
              <a:spcBef>
                <a:spcPts val="0"/>
              </a:spcBef>
              <a:spcAft>
                <a:spcPts val="0"/>
              </a:spcAft>
              <a:buSzPts val="1400"/>
              <a:buAutoNum type="arabicPeriod"/>
            </a:pPr>
            <a:r>
              <a:rPr lang="en"/>
              <a:t>High cholesterol**</a:t>
            </a:r>
            <a:endParaRPr/>
          </a:p>
          <a:p>
            <a:pPr indent="-317500" lvl="3" marL="1828800" rtl="0" algn="l">
              <a:spcBef>
                <a:spcPts val="0"/>
              </a:spcBef>
              <a:spcAft>
                <a:spcPts val="0"/>
              </a:spcAft>
              <a:buSzPts val="1400"/>
              <a:buAutoNum type="arabicPeriod"/>
            </a:pPr>
            <a:r>
              <a:rPr lang="en"/>
              <a:t>Diabetes</a:t>
            </a:r>
            <a:endParaRPr/>
          </a:p>
          <a:p>
            <a:pPr indent="-317500" lvl="3" marL="1828800" rtl="0" algn="l">
              <a:spcBef>
                <a:spcPts val="0"/>
              </a:spcBef>
              <a:spcAft>
                <a:spcPts val="0"/>
              </a:spcAft>
              <a:buSzPts val="1400"/>
              <a:buAutoNum type="arabicPeriod"/>
            </a:pPr>
            <a:r>
              <a:rPr lang="en"/>
              <a:t>Smoking*</a:t>
            </a:r>
            <a:endParaRPr/>
          </a:p>
          <a:p>
            <a:pPr indent="-317500" lvl="3" marL="1828800" rtl="0" algn="l">
              <a:spcBef>
                <a:spcPts val="0"/>
              </a:spcBef>
              <a:spcAft>
                <a:spcPts val="0"/>
              </a:spcAft>
              <a:buSzPts val="1400"/>
              <a:buAutoNum type="arabicPeriod"/>
            </a:pPr>
            <a:r>
              <a:rPr lang="en"/>
              <a:t>Lack of exercise*</a:t>
            </a:r>
            <a:endParaRPr/>
          </a:p>
          <a:p>
            <a:pPr indent="-317500" lvl="3" marL="1828800" rtl="0" algn="l">
              <a:spcBef>
                <a:spcPts val="0"/>
              </a:spcBef>
              <a:spcAft>
                <a:spcPts val="0"/>
              </a:spcAft>
              <a:buSzPts val="1400"/>
              <a:buAutoNum type="arabicPeriod"/>
            </a:pPr>
            <a:r>
              <a:rPr lang="en"/>
              <a:t>Family history of heart disease</a:t>
            </a:r>
            <a:endParaRPr/>
          </a:p>
          <a:p>
            <a:pPr indent="0" lvl="0" marL="0" rtl="0" algn="l">
              <a:spcBef>
                <a:spcPts val="1600"/>
              </a:spcBef>
              <a:spcAft>
                <a:spcPts val="0"/>
              </a:spcAft>
              <a:buNone/>
            </a:pPr>
            <a:r>
              <a:rPr lang="en" sz="1000"/>
              <a:t>*Modifiable risk     **Possibly modifiable risk with diet/exercise</a:t>
            </a:r>
            <a:endParaRPr sz="1000"/>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idx="1" type="body"/>
          </p:nvPr>
        </p:nvSpPr>
        <p:spPr>
          <a:xfrm>
            <a:off x="311700" y="162282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5E696C"/>
              </a:buClr>
              <a:buSzPts val="1800"/>
              <a:buFont typeface="Lato"/>
              <a:buChar char="●"/>
            </a:pPr>
            <a:r>
              <a:rPr lang="en">
                <a:solidFill>
                  <a:srgbClr val="5E696C"/>
                </a:solidFill>
                <a:latin typeface="Lato"/>
                <a:ea typeface="Lato"/>
                <a:cs typeface="Lato"/>
                <a:sym typeface="Lato"/>
              </a:rPr>
              <a:t>Safety </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Follow your family’s rules for going online</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Protect your privacy</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Do not open emails or files from people you do not know or trust</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If you receive/discover information that makes you uncomfortable, leave it and tell your parents</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Do not believe everything you see or read online</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NEVER agree to get together with someone you “meet” online</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NEVER give personal information like email, phone number, address</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NEVER share your Internet passwords with anyone</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NEVER shop online unless you have your parent’s permission to do so</a:t>
            </a:r>
            <a:endParaRPr>
              <a:solidFill>
                <a:srgbClr val="5E696C"/>
              </a:solidFill>
              <a:latin typeface="Lato"/>
              <a:ea typeface="Lato"/>
              <a:cs typeface="Lato"/>
              <a:sym typeface="Lato"/>
            </a:endParaRPr>
          </a:p>
          <a:p>
            <a:pPr indent="-317500" lvl="1" marL="914400" rtl="0" algn="l">
              <a:spcBef>
                <a:spcPts val="0"/>
              </a:spcBef>
              <a:spcAft>
                <a:spcPts val="0"/>
              </a:spcAft>
              <a:buClr>
                <a:srgbClr val="5E696C"/>
              </a:buClr>
              <a:buSzPts val="1400"/>
              <a:buFont typeface="Lato"/>
              <a:buChar char="○"/>
            </a:pPr>
            <a:r>
              <a:rPr lang="en">
                <a:solidFill>
                  <a:srgbClr val="5E696C"/>
                </a:solidFill>
                <a:latin typeface="Lato"/>
                <a:ea typeface="Lato"/>
                <a:cs typeface="Lato"/>
                <a:sym typeface="Lato"/>
              </a:rPr>
              <a:t>Be a good online citizen</a:t>
            </a:r>
            <a:endParaRPr/>
          </a:p>
        </p:txBody>
      </p:sp>
      <p:pic>
        <p:nvPicPr>
          <p:cNvPr id="75" name="Google Shape;75;p14"/>
          <p:cNvPicPr preferRelativeResize="0"/>
          <p:nvPr/>
        </p:nvPicPr>
        <p:blipFill rotWithShape="1">
          <a:blip r:embed="rId3">
            <a:alphaModFix/>
          </a:blip>
          <a:srcRect b="12609" l="0" r="0" t="12825"/>
          <a:stretch/>
        </p:blipFill>
        <p:spPr>
          <a:xfrm>
            <a:off x="3358950" y="0"/>
            <a:ext cx="2127450" cy="1586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87" name="Google Shape;187;p3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startAt="2"/>
            </a:pPr>
            <a:r>
              <a:rPr lang="en"/>
              <a:t>Dental Exam</a:t>
            </a:r>
            <a:endParaRPr/>
          </a:p>
          <a:p>
            <a:pPr indent="-317500" lvl="1" marL="914400" rtl="0" algn="l">
              <a:spcBef>
                <a:spcPts val="0"/>
              </a:spcBef>
              <a:spcAft>
                <a:spcPts val="0"/>
              </a:spcAft>
              <a:buSzPts val="1400"/>
              <a:buAutoNum type="alphaLcPeriod"/>
            </a:pPr>
            <a:r>
              <a:rPr lang="en"/>
              <a:t>Proof that teeth have been checked</a:t>
            </a:r>
            <a:endParaRPr/>
          </a:p>
          <a:p>
            <a:pPr indent="0" lvl="0" marL="914400" rtl="0" algn="l">
              <a:spcBef>
                <a:spcPts val="1600"/>
              </a:spcBef>
              <a:spcAft>
                <a:spcPts val="0"/>
              </a:spcAft>
              <a:buNone/>
            </a:pPr>
            <a:r>
              <a:t/>
            </a:r>
            <a:endParaRPr sz="100"/>
          </a:p>
          <a:p>
            <a:pPr indent="-317500" lvl="1" marL="914400" rtl="0" algn="l">
              <a:spcBef>
                <a:spcPts val="1600"/>
              </a:spcBef>
              <a:spcAft>
                <a:spcPts val="0"/>
              </a:spcAft>
              <a:buSzPts val="1400"/>
              <a:buAutoNum type="alphaLcPeriod"/>
            </a:pPr>
            <a:r>
              <a:rPr lang="en"/>
              <a:t>Tell how to care for your teeth</a:t>
            </a:r>
            <a:endParaRPr/>
          </a:p>
          <a:p>
            <a:pPr indent="-317500" lvl="2" marL="1371600" rtl="0" algn="l">
              <a:spcBef>
                <a:spcPts val="0"/>
              </a:spcBef>
              <a:spcAft>
                <a:spcPts val="0"/>
              </a:spcAft>
              <a:buSzPts val="1400"/>
              <a:buAutoNum type="romanLcPeriod"/>
            </a:pPr>
            <a:r>
              <a:rPr lang="en"/>
              <a:t>Nutritious diet that is low in simple sugars (simple carbohydrates)</a:t>
            </a:r>
            <a:endParaRPr/>
          </a:p>
          <a:p>
            <a:pPr indent="-317500" lvl="2" marL="1371600" rtl="0" algn="l">
              <a:spcBef>
                <a:spcPts val="0"/>
              </a:spcBef>
              <a:spcAft>
                <a:spcPts val="0"/>
              </a:spcAft>
              <a:buSzPts val="1400"/>
              <a:buAutoNum type="romanLcPeriod"/>
            </a:pPr>
            <a:r>
              <a:rPr lang="en"/>
              <a:t>Brush and Floss teeth at least 2x daily for 2 mins., and after meals</a:t>
            </a:r>
            <a:endParaRPr/>
          </a:p>
          <a:p>
            <a:pPr indent="-317500" lvl="3" marL="1828800" rtl="0" algn="l">
              <a:spcBef>
                <a:spcPts val="0"/>
              </a:spcBef>
              <a:spcAft>
                <a:spcPts val="0"/>
              </a:spcAft>
              <a:buSzPts val="1400"/>
              <a:buAutoNum type="arabicPeriod"/>
            </a:pPr>
            <a:r>
              <a:rPr lang="en"/>
              <a:t>Brush teeth away from gums with a small, firm soft bristle toothbrush</a:t>
            </a:r>
            <a:endParaRPr/>
          </a:p>
          <a:p>
            <a:pPr indent="-317500" lvl="2" marL="1371600" rtl="0" algn="l">
              <a:spcBef>
                <a:spcPts val="0"/>
              </a:spcBef>
              <a:spcAft>
                <a:spcPts val="0"/>
              </a:spcAft>
              <a:buSzPts val="1400"/>
              <a:buAutoNum type="romanLcPeriod"/>
            </a:pPr>
            <a:r>
              <a:rPr lang="en"/>
              <a:t>Fluoride treatments or treated drinking water</a:t>
            </a:r>
            <a:endParaRPr/>
          </a:p>
          <a:p>
            <a:pPr indent="-317500" lvl="2" marL="1371600" rtl="0" algn="l">
              <a:spcBef>
                <a:spcPts val="0"/>
              </a:spcBef>
              <a:spcAft>
                <a:spcPts val="0"/>
              </a:spcAft>
              <a:buSzPts val="1400"/>
              <a:buAutoNum type="romanLcPeriod"/>
            </a:pPr>
            <a:r>
              <a:rPr lang="en"/>
              <a:t>Dental checkups every 6 months</a:t>
            </a:r>
            <a:endParaRPr/>
          </a:p>
          <a:p>
            <a:pPr indent="-317500" lvl="2" marL="1371600" rtl="0" algn="l">
              <a:spcBef>
                <a:spcPts val="0"/>
              </a:spcBef>
              <a:spcAft>
                <a:spcPts val="0"/>
              </a:spcAft>
              <a:buSzPts val="1400"/>
              <a:buAutoNum type="romanLcPeriod"/>
            </a:pPr>
            <a:r>
              <a:rPr lang="en"/>
              <a:t>Braces? to straighten your bite to prevent unnecessary wear/tear on teeth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2</a:t>
            </a:r>
            <a:endParaRPr/>
          </a:p>
        </p:txBody>
      </p:sp>
      <p:sp>
        <p:nvSpPr>
          <p:cNvPr id="193" name="Google Shape;193;p33"/>
          <p:cNvSpPr txBox="1"/>
          <p:nvPr>
            <p:ph idx="1" type="body"/>
          </p:nvPr>
        </p:nvSpPr>
        <p:spPr>
          <a:xfrm>
            <a:off x="311700" y="1266325"/>
            <a:ext cx="88323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Explain what personal fitness means to you</a:t>
            </a:r>
            <a:endParaRPr/>
          </a:p>
          <a:p>
            <a:pPr indent="-317500" lvl="1" marL="914400" rtl="0" algn="l">
              <a:spcBef>
                <a:spcPts val="0"/>
              </a:spcBef>
              <a:spcAft>
                <a:spcPts val="0"/>
              </a:spcAft>
              <a:buSzPts val="1400"/>
              <a:buAutoNum type="alphaLcPeriod"/>
            </a:pPr>
            <a:r>
              <a:rPr lang="en"/>
              <a:t>Components of personal fitness</a:t>
            </a:r>
            <a:endParaRPr/>
          </a:p>
          <a:p>
            <a:pPr indent="-317500" lvl="1" marL="914400" rtl="0" algn="l">
              <a:spcBef>
                <a:spcPts val="0"/>
              </a:spcBef>
              <a:spcAft>
                <a:spcPts val="0"/>
              </a:spcAft>
              <a:buSzPts val="1400"/>
              <a:buAutoNum type="alphaLcPeriod"/>
            </a:pPr>
            <a:r>
              <a:rPr lang="en"/>
              <a:t>Reasons for being fit in all components</a:t>
            </a:r>
            <a:endParaRPr/>
          </a:p>
          <a:p>
            <a:pPr indent="-317500" lvl="1" marL="914400" rtl="0" algn="l">
              <a:spcBef>
                <a:spcPts val="0"/>
              </a:spcBef>
              <a:spcAft>
                <a:spcPts val="0"/>
              </a:spcAft>
              <a:buSzPts val="1400"/>
              <a:buAutoNum type="alphaLcPeriod"/>
            </a:pPr>
            <a:r>
              <a:rPr lang="en"/>
              <a:t>What it means to be mentally healthy</a:t>
            </a:r>
            <a:endParaRPr/>
          </a:p>
          <a:p>
            <a:pPr indent="-317500" lvl="1" marL="914400" rtl="0" algn="l">
              <a:spcBef>
                <a:spcPts val="0"/>
              </a:spcBef>
              <a:spcAft>
                <a:spcPts val="0"/>
              </a:spcAft>
              <a:buSzPts val="1400"/>
              <a:buAutoNum type="alphaLcPeriod"/>
            </a:pPr>
            <a:r>
              <a:rPr lang="en"/>
              <a:t>What it means to be physically healthy </a:t>
            </a:r>
            <a:endParaRPr/>
          </a:p>
          <a:p>
            <a:pPr indent="-317500" lvl="1" marL="914400" rtl="0" algn="l">
              <a:spcBef>
                <a:spcPts val="0"/>
              </a:spcBef>
              <a:spcAft>
                <a:spcPts val="0"/>
              </a:spcAft>
              <a:buSzPts val="1400"/>
              <a:buAutoNum type="alphaLcPeriod"/>
            </a:pPr>
            <a:r>
              <a:rPr lang="en"/>
              <a:t>What it means to be socially healthy. Discuss your activity in the areas of healthy social fitness</a:t>
            </a:r>
            <a:endParaRPr/>
          </a:p>
          <a:p>
            <a:pPr indent="-317500" lvl="1" marL="914400" rtl="0" algn="l">
              <a:spcBef>
                <a:spcPts val="0"/>
              </a:spcBef>
              <a:spcAft>
                <a:spcPts val="0"/>
              </a:spcAft>
              <a:buSzPts val="1400"/>
              <a:buAutoNum type="alphaLcPeriod"/>
            </a:pPr>
            <a:r>
              <a:rPr lang="en"/>
              <a:t>What can you do to prevent social, emotional, or mental problems</a:t>
            </a:r>
            <a:endParaRPr/>
          </a:p>
        </p:txBody>
      </p:sp>
      <p:pic>
        <p:nvPicPr>
          <p:cNvPr id="194" name="Google Shape;194;p33"/>
          <p:cNvPicPr preferRelativeResize="0"/>
          <p:nvPr/>
        </p:nvPicPr>
        <p:blipFill>
          <a:blip r:embed="rId3">
            <a:alphaModFix/>
          </a:blip>
          <a:stretch>
            <a:fillRect/>
          </a:stretch>
        </p:blipFill>
        <p:spPr>
          <a:xfrm>
            <a:off x="6259825" y="93425"/>
            <a:ext cx="2158150" cy="2257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Personal Fitness</a:t>
            </a:r>
            <a:endParaRPr/>
          </a:p>
        </p:txBody>
      </p:sp>
      <p:sp>
        <p:nvSpPr>
          <p:cNvPr id="200" name="Google Shape;200;p3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Fitness</a:t>
            </a:r>
            <a:endParaRPr/>
          </a:p>
          <a:p>
            <a:pPr indent="-317500" lvl="1" marL="914400" rtl="0" algn="l">
              <a:spcBef>
                <a:spcPts val="0"/>
              </a:spcBef>
              <a:spcAft>
                <a:spcPts val="0"/>
              </a:spcAft>
              <a:buSzPts val="1400"/>
              <a:buAutoNum type="alphaLcPeriod"/>
            </a:pPr>
            <a:r>
              <a:rPr lang="en"/>
              <a:t>Capacity to achieve the best quality of life</a:t>
            </a:r>
            <a:endParaRPr/>
          </a:p>
          <a:p>
            <a:pPr indent="-317500" lvl="1" marL="914400" rtl="0" algn="l">
              <a:spcBef>
                <a:spcPts val="0"/>
              </a:spcBef>
              <a:spcAft>
                <a:spcPts val="0"/>
              </a:spcAft>
              <a:buSzPts val="1400"/>
              <a:buAutoNum type="alphaLcPeriod"/>
            </a:pPr>
            <a:r>
              <a:rPr lang="en"/>
              <a:t>Active process through which people become aware of and make choices toward a more successful existence</a:t>
            </a:r>
            <a:endParaRPr/>
          </a:p>
          <a:p>
            <a:pPr indent="-342900" lvl="0" marL="457200" rtl="0" algn="l">
              <a:spcBef>
                <a:spcPts val="0"/>
              </a:spcBef>
              <a:spcAft>
                <a:spcPts val="0"/>
              </a:spcAft>
              <a:buSzPts val="1800"/>
              <a:buAutoNum type="arabicPeriod"/>
            </a:pPr>
            <a:r>
              <a:rPr lang="en"/>
              <a:t>Personal Fitness</a:t>
            </a:r>
            <a:endParaRPr/>
          </a:p>
          <a:p>
            <a:pPr indent="-317500" lvl="1" marL="914400" rtl="0" algn="l">
              <a:spcBef>
                <a:spcPts val="0"/>
              </a:spcBef>
              <a:spcAft>
                <a:spcPts val="0"/>
              </a:spcAft>
              <a:buSzPts val="1400"/>
              <a:buAutoNum type="alphaLcPeriod"/>
            </a:pPr>
            <a:r>
              <a:rPr lang="en"/>
              <a:t>Individual effort and desire to be the best version of yourself</a:t>
            </a:r>
            <a:endParaRPr/>
          </a:p>
          <a:p>
            <a:pPr indent="-317500" lvl="1" marL="914400" rtl="0" algn="l">
              <a:spcBef>
                <a:spcPts val="0"/>
              </a:spcBef>
              <a:spcAft>
                <a:spcPts val="0"/>
              </a:spcAft>
              <a:buSzPts val="1400"/>
              <a:buAutoNum type="alphaLcPeriod"/>
            </a:pPr>
            <a:r>
              <a:rPr lang="en"/>
              <a:t>Body- physical health, nutrition, athletic prowess</a:t>
            </a:r>
            <a:endParaRPr/>
          </a:p>
          <a:p>
            <a:pPr indent="-317500" lvl="1" marL="914400" rtl="0" algn="l">
              <a:spcBef>
                <a:spcPts val="0"/>
              </a:spcBef>
              <a:spcAft>
                <a:spcPts val="0"/>
              </a:spcAft>
              <a:buSzPts val="1400"/>
              <a:buAutoNum type="alphaLcPeriod"/>
            </a:pPr>
            <a:r>
              <a:rPr lang="en"/>
              <a:t>Mind- mental willpower and alertness, emotional balance, and social skills</a:t>
            </a:r>
            <a:endParaRPr/>
          </a:p>
          <a:p>
            <a:pPr indent="-317500" lvl="1" marL="914400" rtl="0" algn="l">
              <a:spcBef>
                <a:spcPts val="0"/>
              </a:spcBef>
              <a:spcAft>
                <a:spcPts val="0"/>
              </a:spcAft>
              <a:buSzPts val="1400"/>
              <a:buAutoNum type="alphaLcPeriod"/>
            </a:pPr>
            <a:r>
              <a:rPr lang="en"/>
              <a:t>Spirit - faith, core values, how to care for yourself and help others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Healthy Personal Fitness</a:t>
            </a:r>
            <a:endParaRPr/>
          </a:p>
        </p:txBody>
      </p:sp>
      <p:sp>
        <p:nvSpPr>
          <p:cNvPr id="206" name="Google Shape;206;p3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Feel energetic</a:t>
            </a:r>
            <a:endParaRPr/>
          </a:p>
          <a:p>
            <a:pPr indent="-342900" lvl="0" marL="457200" rtl="0" algn="l">
              <a:spcBef>
                <a:spcPts val="0"/>
              </a:spcBef>
              <a:spcAft>
                <a:spcPts val="0"/>
              </a:spcAft>
              <a:buSzPts val="1800"/>
              <a:buAutoNum type="arabicPeriod"/>
            </a:pPr>
            <a:r>
              <a:rPr lang="en"/>
              <a:t>Look healthy</a:t>
            </a:r>
            <a:endParaRPr/>
          </a:p>
          <a:p>
            <a:pPr indent="-342900" lvl="0" marL="457200" rtl="0" algn="l">
              <a:spcBef>
                <a:spcPts val="0"/>
              </a:spcBef>
              <a:spcAft>
                <a:spcPts val="0"/>
              </a:spcAft>
              <a:buSzPts val="1800"/>
              <a:buAutoNum type="arabicPeriod"/>
            </a:pPr>
            <a:r>
              <a:rPr lang="en"/>
              <a:t>Have confidence</a:t>
            </a:r>
            <a:endParaRPr/>
          </a:p>
          <a:p>
            <a:pPr indent="-342900" lvl="0" marL="457200" rtl="0" algn="l">
              <a:spcBef>
                <a:spcPts val="0"/>
              </a:spcBef>
              <a:spcAft>
                <a:spcPts val="0"/>
              </a:spcAft>
              <a:buSzPts val="1800"/>
              <a:buAutoNum type="arabicPeriod"/>
            </a:pPr>
            <a:r>
              <a:rPr lang="en"/>
              <a:t>Endurance</a:t>
            </a:r>
            <a:endParaRPr/>
          </a:p>
          <a:p>
            <a:pPr indent="0" lvl="0" marL="0" rtl="0" algn="l">
              <a:spcBef>
                <a:spcPts val="1600"/>
              </a:spcBef>
              <a:spcAft>
                <a:spcPts val="1600"/>
              </a:spcAft>
              <a:buNone/>
            </a:pPr>
            <a:r>
              <a:t/>
            </a:r>
            <a:endParaRPr/>
          </a:p>
        </p:txBody>
      </p:sp>
      <p:pic>
        <p:nvPicPr>
          <p:cNvPr id="207" name="Google Shape;207;p35"/>
          <p:cNvPicPr preferRelativeResize="0"/>
          <p:nvPr/>
        </p:nvPicPr>
        <p:blipFill>
          <a:blip r:embed="rId3">
            <a:alphaModFix/>
          </a:blip>
          <a:stretch>
            <a:fillRect/>
          </a:stretch>
        </p:blipFill>
        <p:spPr>
          <a:xfrm>
            <a:off x="3019750" y="1903775"/>
            <a:ext cx="3104500" cy="3104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Poor Personal Fitness</a:t>
            </a:r>
            <a:endParaRPr/>
          </a:p>
        </p:txBody>
      </p:sp>
      <p:sp>
        <p:nvSpPr>
          <p:cNvPr id="213" name="Google Shape;213;p3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Obesity </a:t>
            </a:r>
            <a:endParaRPr/>
          </a:p>
          <a:p>
            <a:pPr indent="-342900" lvl="0" marL="457200" rtl="0" algn="l">
              <a:spcBef>
                <a:spcPts val="0"/>
              </a:spcBef>
              <a:spcAft>
                <a:spcPts val="0"/>
              </a:spcAft>
              <a:buSzPts val="1800"/>
              <a:buAutoNum type="arabicPeriod"/>
            </a:pPr>
            <a:r>
              <a:rPr lang="en"/>
              <a:t>Short of breath when doing something active, and poor muscle tone</a:t>
            </a:r>
            <a:endParaRPr/>
          </a:p>
          <a:p>
            <a:pPr indent="-342900" lvl="0" marL="457200" rtl="0" algn="l">
              <a:spcBef>
                <a:spcPts val="0"/>
              </a:spcBef>
              <a:spcAft>
                <a:spcPts val="0"/>
              </a:spcAft>
              <a:buSzPts val="1800"/>
              <a:buAutoNum type="arabicPeriod"/>
            </a:pPr>
            <a:r>
              <a:rPr lang="en"/>
              <a:t>Persistent fatigue</a:t>
            </a:r>
            <a:endParaRPr/>
          </a:p>
          <a:p>
            <a:pPr indent="-342900" lvl="0" marL="457200" rtl="0" algn="l">
              <a:spcBef>
                <a:spcPts val="0"/>
              </a:spcBef>
              <a:spcAft>
                <a:spcPts val="0"/>
              </a:spcAft>
              <a:buSzPts val="1800"/>
              <a:buAutoNum type="arabicPeriod"/>
            </a:pPr>
            <a:r>
              <a:rPr lang="en"/>
              <a:t>Often feeling pressured, tense, stressed out</a:t>
            </a:r>
            <a:endParaRPr/>
          </a:p>
          <a:p>
            <a:pPr indent="-342900" lvl="0" marL="457200" rtl="0" algn="l">
              <a:spcBef>
                <a:spcPts val="0"/>
              </a:spcBef>
              <a:spcAft>
                <a:spcPts val="0"/>
              </a:spcAft>
              <a:buSzPts val="1800"/>
              <a:buAutoNum type="arabicPeriod"/>
            </a:pPr>
            <a:r>
              <a:rPr lang="en"/>
              <a:t>Frequent colds, flu, headaches, aches and pains, 						skin disorders</a:t>
            </a:r>
            <a:endParaRPr/>
          </a:p>
          <a:p>
            <a:pPr indent="-342900" lvl="0" marL="457200" rtl="0" algn="l">
              <a:spcBef>
                <a:spcPts val="0"/>
              </a:spcBef>
              <a:spcAft>
                <a:spcPts val="0"/>
              </a:spcAft>
              <a:buSzPts val="1800"/>
              <a:buAutoNum type="arabicPeriod"/>
            </a:pPr>
            <a:r>
              <a:rPr lang="en"/>
              <a:t>Depression, anxiety, sleeplessness</a:t>
            </a:r>
            <a:endParaRPr/>
          </a:p>
        </p:txBody>
      </p:sp>
      <p:pic>
        <p:nvPicPr>
          <p:cNvPr id="214" name="Google Shape;214;p36"/>
          <p:cNvPicPr preferRelativeResize="0"/>
          <p:nvPr/>
        </p:nvPicPr>
        <p:blipFill rotWithShape="1">
          <a:blip r:embed="rId3">
            <a:alphaModFix/>
          </a:blip>
          <a:srcRect b="4156" l="3722" r="3219" t="19431"/>
          <a:stretch/>
        </p:blipFill>
        <p:spPr>
          <a:xfrm>
            <a:off x="6145000" y="2107400"/>
            <a:ext cx="2687300" cy="2920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Mental Fitness</a:t>
            </a:r>
            <a:endParaRPr/>
          </a:p>
        </p:txBody>
      </p:sp>
      <p:sp>
        <p:nvSpPr>
          <p:cNvPr id="220" name="Google Shape;220;p3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Being “mentally awake”</a:t>
            </a:r>
            <a:endParaRPr/>
          </a:p>
          <a:p>
            <a:pPr indent="-342900" lvl="0" marL="457200" rtl="0" algn="l">
              <a:spcBef>
                <a:spcPts val="0"/>
              </a:spcBef>
              <a:spcAft>
                <a:spcPts val="0"/>
              </a:spcAft>
              <a:buSzPts val="1800"/>
              <a:buAutoNum type="arabicPeriod"/>
            </a:pPr>
            <a:r>
              <a:rPr lang="en"/>
              <a:t>Do well in school, in your future career, solve daily problems</a:t>
            </a:r>
            <a:endParaRPr/>
          </a:p>
          <a:p>
            <a:pPr indent="-342900" lvl="0" marL="457200" rtl="0" algn="l">
              <a:spcBef>
                <a:spcPts val="0"/>
              </a:spcBef>
              <a:spcAft>
                <a:spcPts val="0"/>
              </a:spcAft>
              <a:buSzPts val="1800"/>
              <a:buAutoNum type="arabicPeriod"/>
            </a:pPr>
            <a:r>
              <a:rPr lang="en"/>
              <a:t>Keep your mind strong and alert</a:t>
            </a:r>
            <a:endParaRPr/>
          </a:p>
          <a:p>
            <a:pPr indent="-342900" lvl="0" marL="457200" rtl="0" algn="l">
              <a:spcBef>
                <a:spcPts val="0"/>
              </a:spcBef>
              <a:spcAft>
                <a:spcPts val="0"/>
              </a:spcAft>
              <a:buSzPts val="1800"/>
              <a:buAutoNum type="arabicPeriod"/>
            </a:pPr>
            <a:r>
              <a:rPr lang="en"/>
              <a:t>Socially engaged with family and friends</a:t>
            </a:r>
            <a:endParaRPr/>
          </a:p>
          <a:p>
            <a:pPr indent="0" lvl="0" marL="0" rtl="0" algn="l">
              <a:spcBef>
                <a:spcPts val="1600"/>
              </a:spcBef>
              <a:spcAft>
                <a:spcPts val="1600"/>
              </a:spcAft>
              <a:buNone/>
            </a:pPr>
            <a:r>
              <a:t/>
            </a:r>
            <a:endParaRPr/>
          </a:p>
        </p:txBody>
      </p:sp>
      <p:pic>
        <p:nvPicPr>
          <p:cNvPr id="221" name="Google Shape;221;p37"/>
          <p:cNvPicPr preferRelativeResize="0"/>
          <p:nvPr/>
        </p:nvPicPr>
        <p:blipFill>
          <a:blip r:embed="rId3">
            <a:alphaModFix/>
          </a:blip>
          <a:stretch>
            <a:fillRect/>
          </a:stretch>
        </p:blipFill>
        <p:spPr>
          <a:xfrm>
            <a:off x="2713449" y="2747375"/>
            <a:ext cx="3443925" cy="2213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Mental Fitness</a:t>
            </a:r>
            <a:endParaRPr/>
          </a:p>
        </p:txBody>
      </p:sp>
      <p:sp>
        <p:nvSpPr>
          <p:cNvPr id="227" name="Google Shape;227;p3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AutoNum type="arabicPeriod"/>
            </a:pPr>
            <a:r>
              <a:rPr lang="en" sz="1400"/>
              <a:t>Make up jokes</a:t>
            </a:r>
            <a:endParaRPr sz="1400"/>
          </a:p>
          <a:p>
            <a:pPr indent="-317500" lvl="0" marL="457200" rtl="0" algn="l">
              <a:lnSpc>
                <a:spcPct val="100000"/>
              </a:lnSpc>
              <a:spcBef>
                <a:spcPts val="0"/>
              </a:spcBef>
              <a:spcAft>
                <a:spcPts val="0"/>
              </a:spcAft>
              <a:buSzPts val="1400"/>
              <a:buAutoNum type="arabicPeriod"/>
            </a:pPr>
            <a:r>
              <a:rPr lang="en" sz="1400"/>
              <a:t>Study a foreign language</a:t>
            </a:r>
            <a:endParaRPr sz="1400"/>
          </a:p>
          <a:p>
            <a:pPr indent="-317500" lvl="0" marL="457200" rtl="0" algn="l">
              <a:lnSpc>
                <a:spcPct val="100000"/>
              </a:lnSpc>
              <a:spcBef>
                <a:spcPts val="0"/>
              </a:spcBef>
              <a:spcAft>
                <a:spcPts val="0"/>
              </a:spcAft>
              <a:buSzPts val="1400"/>
              <a:buAutoNum type="arabicPeriod"/>
            </a:pPr>
            <a:r>
              <a:rPr lang="en" sz="1400"/>
              <a:t>Do math problems in your head</a:t>
            </a:r>
            <a:endParaRPr sz="1400"/>
          </a:p>
          <a:p>
            <a:pPr indent="-317500" lvl="0" marL="457200" rtl="0" algn="l">
              <a:lnSpc>
                <a:spcPct val="100000"/>
              </a:lnSpc>
              <a:spcBef>
                <a:spcPts val="0"/>
              </a:spcBef>
              <a:spcAft>
                <a:spcPts val="0"/>
              </a:spcAft>
              <a:buSzPts val="1400"/>
              <a:buAutoNum type="arabicPeriod"/>
            </a:pPr>
            <a:r>
              <a:rPr lang="en" sz="1400"/>
              <a:t>Learn something new</a:t>
            </a:r>
            <a:endParaRPr sz="1400"/>
          </a:p>
          <a:p>
            <a:pPr indent="-317500" lvl="0" marL="457200" rtl="0" algn="l">
              <a:lnSpc>
                <a:spcPct val="100000"/>
              </a:lnSpc>
              <a:spcBef>
                <a:spcPts val="0"/>
              </a:spcBef>
              <a:spcAft>
                <a:spcPts val="0"/>
              </a:spcAft>
              <a:buSzPts val="1400"/>
              <a:buAutoNum type="arabicPeriod"/>
            </a:pPr>
            <a:r>
              <a:rPr lang="en" sz="1400"/>
              <a:t>Do crossword puzzles, word games, brain teasers</a:t>
            </a:r>
            <a:endParaRPr sz="1400"/>
          </a:p>
          <a:p>
            <a:pPr indent="-317500" lvl="0" marL="457200" rtl="0" algn="l">
              <a:lnSpc>
                <a:spcPct val="100000"/>
              </a:lnSpc>
              <a:spcBef>
                <a:spcPts val="0"/>
              </a:spcBef>
              <a:spcAft>
                <a:spcPts val="0"/>
              </a:spcAft>
              <a:buSzPts val="1400"/>
              <a:buAutoNum type="arabicPeriod"/>
            </a:pPr>
            <a:r>
              <a:rPr lang="en" sz="1400"/>
              <a:t>Memorize scenes from movies, lyrics from songs, poems</a:t>
            </a:r>
            <a:endParaRPr sz="1400"/>
          </a:p>
          <a:p>
            <a:pPr indent="-317500" lvl="0" marL="457200" rtl="0" algn="l">
              <a:lnSpc>
                <a:spcPct val="100000"/>
              </a:lnSpc>
              <a:spcBef>
                <a:spcPts val="0"/>
              </a:spcBef>
              <a:spcAft>
                <a:spcPts val="0"/>
              </a:spcAft>
              <a:buSzPts val="1400"/>
              <a:buAutoNum type="arabicPeriod"/>
            </a:pPr>
            <a:r>
              <a:rPr lang="en" sz="1400"/>
              <a:t>Teach a skill to another person</a:t>
            </a:r>
            <a:endParaRPr sz="1400"/>
          </a:p>
          <a:p>
            <a:pPr indent="-317500" lvl="0" marL="457200" rtl="0" algn="l">
              <a:lnSpc>
                <a:spcPct val="100000"/>
              </a:lnSpc>
              <a:spcBef>
                <a:spcPts val="0"/>
              </a:spcBef>
              <a:spcAft>
                <a:spcPts val="0"/>
              </a:spcAft>
              <a:buSzPts val="1400"/>
              <a:buAutoNum type="arabicPeriod"/>
            </a:pPr>
            <a:r>
              <a:rPr lang="en" sz="1400"/>
              <a:t>Play memory games</a:t>
            </a:r>
            <a:endParaRPr sz="1400"/>
          </a:p>
          <a:p>
            <a:pPr indent="-317500" lvl="0" marL="457200" rtl="0" algn="l">
              <a:lnSpc>
                <a:spcPct val="100000"/>
              </a:lnSpc>
              <a:spcBef>
                <a:spcPts val="0"/>
              </a:spcBef>
              <a:spcAft>
                <a:spcPts val="0"/>
              </a:spcAft>
              <a:buSzPts val="1400"/>
              <a:buAutoNum type="arabicPeriod"/>
            </a:pPr>
            <a:r>
              <a:rPr lang="en" sz="1400"/>
              <a:t>Imagine 10 new uses for a familiar object</a:t>
            </a:r>
            <a:endParaRPr sz="1400"/>
          </a:p>
          <a:p>
            <a:pPr indent="-317500" lvl="0" marL="457200" rtl="0" algn="l">
              <a:lnSpc>
                <a:spcPct val="100000"/>
              </a:lnSpc>
              <a:spcBef>
                <a:spcPts val="0"/>
              </a:spcBef>
              <a:spcAft>
                <a:spcPts val="0"/>
              </a:spcAft>
              <a:buSzPts val="1400"/>
              <a:buAutoNum type="arabicPeriod"/>
            </a:pPr>
            <a:r>
              <a:rPr lang="en" sz="1400"/>
              <a:t>Draw pictures from memory</a:t>
            </a:r>
            <a:endParaRPr sz="1400"/>
          </a:p>
          <a:p>
            <a:pPr indent="0" lvl="0" marL="0" rtl="0" algn="l">
              <a:spcBef>
                <a:spcPts val="0"/>
              </a:spcBef>
              <a:spcAft>
                <a:spcPts val="1600"/>
              </a:spcAft>
              <a:buNone/>
            </a:pPr>
            <a:r>
              <a:t/>
            </a:r>
            <a:endParaRPr/>
          </a:p>
        </p:txBody>
      </p:sp>
      <p:pic>
        <p:nvPicPr>
          <p:cNvPr id="228" name="Google Shape;228;p38"/>
          <p:cNvPicPr preferRelativeResize="0"/>
          <p:nvPr/>
        </p:nvPicPr>
        <p:blipFill>
          <a:blip r:embed="rId3">
            <a:alphaModFix/>
          </a:blip>
          <a:stretch>
            <a:fillRect/>
          </a:stretch>
        </p:blipFill>
        <p:spPr>
          <a:xfrm>
            <a:off x="4692425" y="2923725"/>
            <a:ext cx="3924425" cy="2070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9"/>
          <p:cNvPicPr preferRelativeResize="0"/>
          <p:nvPr/>
        </p:nvPicPr>
        <p:blipFill>
          <a:blip r:embed="rId3">
            <a:alphaModFix/>
          </a:blip>
          <a:stretch>
            <a:fillRect/>
          </a:stretch>
        </p:blipFill>
        <p:spPr>
          <a:xfrm>
            <a:off x="890052" y="0"/>
            <a:ext cx="2058049" cy="5143498"/>
          </a:xfrm>
          <a:prstGeom prst="rect">
            <a:avLst/>
          </a:prstGeom>
          <a:noFill/>
          <a:ln>
            <a:noFill/>
          </a:ln>
        </p:spPr>
      </p:pic>
      <p:pic>
        <p:nvPicPr>
          <p:cNvPr id="234" name="Google Shape;234;p39"/>
          <p:cNvPicPr preferRelativeResize="0"/>
          <p:nvPr/>
        </p:nvPicPr>
        <p:blipFill>
          <a:blip r:embed="rId4">
            <a:alphaModFix/>
          </a:blip>
          <a:stretch>
            <a:fillRect/>
          </a:stretch>
        </p:blipFill>
        <p:spPr>
          <a:xfrm>
            <a:off x="4893225" y="1179912"/>
            <a:ext cx="3181350" cy="2783675"/>
          </a:xfrm>
          <a:prstGeom prst="rect">
            <a:avLst/>
          </a:prstGeom>
          <a:noFill/>
          <a:ln>
            <a:noFill/>
          </a:ln>
        </p:spPr>
      </p:pic>
      <p:sp>
        <p:nvSpPr>
          <p:cNvPr id="235" name="Google Shape;235;p39"/>
          <p:cNvSpPr txBox="1"/>
          <p:nvPr/>
        </p:nvSpPr>
        <p:spPr>
          <a:xfrm>
            <a:off x="5177175" y="2321275"/>
            <a:ext cx="7260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000000"/>
                </a:highlight>
                <a:latin typeface="Open Sans"/>
                <a:ea typeface="Open Sans"/>
                <a:cs typeface="Open Sans"/>
                <a:sym typeface="Open Sans"/>
              </a:rPr>
              <a:t>kkjbkjbbjbjbjbjbjbj</a:t>
            </a:r>
            <a:endParaRPr>
              <a:highlight>
                <a:srgbClr val="000000"/>
              </a:highlight>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Spiritual Fitness</a:t>
            </a:r>
            <a:endParaRPr/>
          </a:p>
        </p:txBody>
      </p:sp>
      <p:sp>
        <p:nvSpPr>
          <p:cNvPr id="241" name="Google Shape;241;p4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Being “morally straight”</a:t>
            </a:r>
            <a:endParaRPr/>
          </a:p>
          <a:p>
            <a:pPr indent="-342900" lvl="0" marL="457200" rtl="0" algn="l">
              <a:spcBef>
                <a:spcPts val="0"/>
              </a:spcBef>
              <a:spcAft>
                <a:spcPts val="0"/>
              </a:spcAft>
              <a:buSzPts val="1800"/>
              <a:buAutoNum type="arabicPeriod"/>
            </a:pPr>
            <a:r>
              <a:rPr lang="en"/>
              <a:t>Ethical behavior </a:t>
            </a:r>
            <a:endParaRPr/>
          </a:p>
          <a:p>
            <a:pPr indent="-317500" lvl="1" marL="914400" rtl="0" algn="l">
              <a:spcBef>
                <a:spcPts val="0"/>
              </a:spcBef>
              <a:spcAft>
                <a:spcPts val="0"/>
              </a:spcAft>
              <a:buSzPts val="1400"/>
              <a:buAutoNum type="alphaLcPeriod"/>
            </a:pPr>
            <a:r>
              <a:rPr lang="en"/>
              <a:t>Governed by the values of your religion/spiritual tenets, family, community</a:t>
            </a:r>
            <a:endParaRPr/>
          </a:p>
          <a:p>
            <a:pPr indent="-342900" lvl="0" marL="457200" rtl="0" algn="l">
              <a:spcBef>
                <a:spcPts val="0"/>
              </a:spcBef>
              <a:spcAft>
                <a:spcPts val="0"/>
              </a:spcAft>
              <a:buSzPts val="1800"/>
              <a:buAutoNum type="arabicPeriod"/>
            </a:pPr>
            <a:r>
              <a:rPr lang="en"/>
              <a:t>Responsible self-directed behavior</a:t>
            </a:r>
            <a:endParaRPr/>
          </a:p>
          <a:p>
            <a:pPr indent="-342900" lvl="0" marL="457200" rtl="0" algn="l">
              <a:spcBef>
                <a:spcPts val="0"/>
              </a:spcBef>
              <a:spcAft>
                <a:spcPts val="0"/>
              </a:spcAft>
              <a:buSzPts val="1800"/>
              <a:buAutoNum type="arabicPeriod"/>
            </a:pPr>
            <a:r>
              <a:rPr lang="en"/>
              <a:t>Doing the right thing even when no one is watching </a:t>
            </a:r>
            <a:endParaRPr/>
          </a:p>
        </p:txBody>
      </p:sp>
      <p:pic>
        <p:nvPicPr>
          <p:cNvPr id="242" name="Google Shape;242;p40"/>
          <p:cNvPicPr preferRelativeResize="0"/>
          <p:nvPr/>
        </p:nvPicPr>
        <p:blipFill>
          <a:blip r:embed="rId3">
            <a:alphaModFix/>
          </a:blip>
          <a:stretch>
            <a:fillRect/>
          </a:stretch>
        </p:blipFill>
        <p:spPr>
          <a:xfrm>
            <a:off x="2818128" y="2900403"/>
            <a:ext cx="3507755" cy="2138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Priority Health Risk Behaviors &amp; Health Outcomes</a:t>
            </a:r>
            <a:endParaRPr/>
          </a:p>
        </p:txBody>
      </p:sp>
      <p:sp>
        <p:nvSpPr>
          <p:cNvPr id="248" name="Google Shape;248;p4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AutoNum type="arabicPeriod"/>
            </a:pPr>
            <a:r>
              <a:rPr lang="en" sz="1200" u="sng">
                <a:solidFill>
                  <a:schemeClr val="hlink"/>
                </a:solidFill>
                <a:hlinkClick r:id="rId3"/>
              </a:rPr>
              <a:t>https://www.cdc.gov/healthyyouth/data/yrbs/reports_factsheet_publications.htm</a:t>
            </a:r>
            <a:endParaRPr sz="1200"/>
          </a:p>
          <a:p>
            <a:pPr indent="0" lvl="0" marL="457200" rtl="0" algn="l">
              <a:spcBef>
                <a:spcPts val="1200"/>
              </a:spcBef>
              <a:spcAft>
                <a:spcPts val="0"/>
              </a:spcAft>
              <a:buNone/>
            </a:pPr>
            <a:r>
              <a:t/>
            </a:r>
            <a:endParaRPr sz="1200"/>
          </a:p>
          <a:p>
            <a:pPr indent="-304800" lvl="0" marL="457200" rtl="0" algn="l">
              <a:spcBef>
                <a:spcPts val="1200"/>
              </a:spcBef>
              <a:spcAft>
                <a:spcPts val="0"/>
              </a:spcAft>
              <a:buSzPts val="1200"/>
              <a:buAutoNum type="arabicPeriod"/>
            </a:pPr>
            <a:r>
              <a:rPr lang="en" sz="1200" u="sng">
                <a:solidFill>
                  <a:schemeClr val="hlink"/>
                </a:solidFill>
                <a:hlinkClick r:id="rId4"/>
              </a:rPr>
              <a:t>https://nccd.cdc.gov/Youthonline/App/Results.aspx?TT=G&amp;OUT=0&amp;SID=HS&amp;QID=QQ&amp;LID=ST&amp;YID=2019&amp;LID2=XX&amp;YID2=2019&amp;COL=T&amp;ROW1=N&amp;ROW2=N&amp;HT=QQ&amp;LCT=LL&amp;FS=S1&amp;FR=R1&amp;FG=G1&amp;FA=A1&amp;FI=I1&amp;FP=P1&amp;FSL=S1&amp;FRL=R1&amp;FGL=G1&amp;FAL=A1&amp;FIL=I1&amp;FPL=P1&amp;PV=&amp;TST=True&amp;C1=ST2019&amp;C2=XX2019&amp;QP=G&amp;DP=1&amp;VA=CI&amp;CS=Y&amp;SYID=&amp;EYID=&amp;SC=DEFAULT&amp;SO=ASC&amp;PF=1</a:t>
            </a:r>
            <a:r>
              <a:rPr lang="en" sz="1200"/>
              <a:t>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81" name="Google Shape;81;p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a:pPr>
            <a:r>
              <a:rPr lang="en"/>
              <a:t>Describe the exam and interview</a:t>
            </a:r>
            <a:endParaRPr/>
          </a:p>
          <a:p>
            <a:pPr indent="-317500" lvl="1" marL="914400" rtl="0" algn="l">
              <a:spcBef>
                <a:spcPts val="0"/>
              </a:spcBef>
              <a:spcAft>
                <a:spcPts val="0"/>
              </a:spcAft>
              <a:buSzPts val="1400"/>
              <a:buAutoNum type="alphaLcPeriod"/>
            </a:pPr>
            <a:r>
              <a:rPr lang="en"/>
              <a:t>Describe health recommendations the PCP made and what you have done in response</a:t>
            </a:r>
            <a:endParaRPr/>
          </a:p>
          <a:p>
            <a:pPr indent="-317500" lvl="1" marL="914400" rtl="0" algn="l">
              <a:spcBef>
                <a:spcPts val="0"/>
              </a:spcBef>
              <a:spcAft>
                <a:spcPts val="0"/>
              </a:spcAft>
              <a:buSzPts val="1400"/>
              <a:buAutoNum type="alphaLcPeriod"/>
            </a:pPr>
            <a:r>
              <a:rPr lang="en"/>
              <a:t>Explain the following</a:t>
            </a:r>
            <a:endParaRPr/>
          </a:p>
          <a:p>
            <a:pPr indent="-317500" lvl="2" marL="1371600" rtl="0" algn="l">
              <a:spcBef>
                <a:spcPts val="0"/>
              </a:spcBef>
              <a:spcAft>
                <a:spcPts val="0"/>
              </a:spcAft>
              <a:buSzPts val="1400"/>
              <a:buAutoNum type="romanLcPeriod"/>
            </a:pPr>
            <a:r>
              <a:rPr lang="en"/>
              <a:t>Why are physical exams important</a:t>
            </a:r>
            <a:endParaRPr/>
          </a:p>
          <a:p>
            <a:pPr indent="-317500" lvl="2" marL="1371600" rtl="0" algn="l">
              <a:spcBef>
                <a:spcPts val="0"/>
              </a:spcBef>
              <a:spcAft>
                <a:spcPts val="0"/>
              </a:spcAft>
              <a:buSzPts val="1400"/>
              <a:buAutoNum type="romanLcPeriod"/>
            </a:pPr>
            <a:r>
              <a:rPr lang="en"/>
              <a:t>Why preventative habits (such as exercising regularly) are important in maintaining good health, and how the use of tobacco products, alcohol, and other harmful substances can negatively affect your personal fitness</a:t>
            </a:r>
            <a:endParaRPr/>
          </a:p>
          <a:p>
            <a:pPr indent="-317500" lvl="2" marL="1371600" rtl="0" algn="l">
              <a:spcBef>
                <a:spcPts val="0"/>
              </a:spcBef>
              <a:spcAft>
                <a:spcPts val="0"/>
              </a:spcAft>
              <a:buSzPts val="1400"/>
              <a:buAutoNum type="romanLcPeriod"/>
            </a:pPr>
            <a:r>
              <a:rPr lang="en"/>
              <a:t>Diseases that can be prevented and how</a:t>
            </a:r>
            <a:endParaRPr/>
          </a:p>
          <a:p>
            <a:pPr indent="-317500" lvl="2" marL="1371600" rtl="0" algn="l">
              <a:spcBef>
                <a:spcPts val="0"/>
              </a:spcBef>
              <a:spcAft>
                <a:spcPts val="0"/>
              </a:spcAft>
              <a:buSzPts val="1400"/>
              <a:buAutoNum type="romanLcPeriod"/>
            </a:pPr>
            <a:r>
              <a:rPr lang="en"/>
              <a:t>Seven warning signs of cancer</a:t>
            </a:r>
            <a:endParaRPr/>
          </a:p>
          <a:p>
            <a:pPr indent="-317500" lvl="2" marL="1371600" rtl="0" algn="l">
              <a:spcBef>
                <a:spcPts val="0"/>
              </a:spcBef>
              <a:spcAft>
                <a:spcPts val="0"/>
              </a:spcAft>
              <a:buSzPts val="1400"/>
              <a:buAutoNum type="romanLcPeriod"/>
            </a:pPr>
            <a:r>
              <a:rPr lang="en"/>
              <a:t>Youth risk factors that affect cardiovascular fitness in adulthood</a:t>
            </a:r>
            <a:endParaRPr/>
          </a:p>
          <a:p>
            <a:pPr indent="-342900" lvl="0" marL="457200" rtl="0" algn="l">
              <a:spcBef>
                <a:spcPts val="0"/>
              </a:spcBef>
              <a:spcAft>
                <a:spcPts val="0"/>
              </a:spcAft>
              <a:buSzPts val="1800"/>
              <a:buAutoNum type="arabicPeriod"/>
            </a:pPr>
            <a:r>
              <a:rPr lang="en"/>
              <a:t>Dental Exam</a:t>
            </a:r>
            <a:endParaRPr/>
          </a:p>
          <a:p>
            <a:pPr indent="-317500" lvl="1" marL="914400" rtl="0" algn="l">
              <a:spcBef>
                <a:spcPts val="0"/>
              </a:spcBef>
              <a:spcAft>
                <a:spcPts val="0"/>
              </a:spcAft>
              <a:buSzPts val="1400"/>
              <a:buAutoNum type="alphaLcPeriod"/>
            </a:pPr>
            <a:r>
              <a:rPr lang="en"/>
              <a:t>Proof that teeth have been checked</a:t>
            </a:r>
            <a:endParaRPr/>
          </a:p>
          <a:p>
            <a:pPr indent="-317500" lvl="1" marL="914400" rtl="0" algn="l">
              <a:spcBef>
                <a:spcPts val="0"/>
              </a:spcBef>
              <a:spcAft>
                <a:spcPts val="0"/>
              </a:spcAft>
              <a:buSzPts val="1400"/>
              <a:buAutoNum type="alphaLcPeriod"/>
            </a:pPr>
            <a:r>
              <a:rPr lang="en"/>
              <a:t>Tell how to care for your teeth</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Priority Health Risk Behaviors &amp; Health Outcomes</a:t>
            </a:r>
            <a:endParaRPr/>
          </a:p>
        </p:txBody>
      </p:sp>
      <p:sp>
        <p:nvSpPr>
          <p:cNvPr id="254" name="Google Shape;254;p4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Behaviors that contribute to the leading causes of mortality and morbidity</a:t>
            </a:r>
            <a:endParaRPr/>
          </a:p>
          <a:p>
            <a:pPr indent="-342900" lvl="0" marL="457200" rtl="0" algn="l">
              <a:spcBef>
                <a:spcPts val="0"/>
              </a:spcBef>
              <a:spcAft>
                <a:spcPts val="0"/>
              </a:spcAft>
              <a:buSzPts val="1800"/>
              <a:buAutoNum type="arabicPeriod"/>
            </a:pPr>
            <a:r>
              <a:rPr lang="en"/>
              <a:t>Unintentional injuries and violence</a:t>
            </a:r>
            <a:endParaRPr/>
          </a:p>
          <a:p>
            <a:pPr indent="-342900" lvl="0" marL="457200" rtl="0" algn="l">
              <a:spcBef>
                <a:spcPts val="0"/>
              </a:spcBef>
              <a:spcAft>
                <a:spcPts val="0"/>
              </a:spcAft>
              <a:buSzPts val="1800"/>
              <a:buAutoNum type="arabicPeriod"/>
            </a:pPr>
            <a:r>
              <a:rPr lang="en"/>
              <a:t>Unhealthy sexual behaviors</a:t>
            </a:r>
            <a:endParaRPr/>
          </a:p>
          <a:p>
            <a:pPr indent="-342900" lvl="0" marL="457200" rtl="0" algn="l">
              <a:spcBef>
                <a:spcPts val="0"/>
              </a:spcBef>
              <a:spcAft>
                <a:spcPts val="0"/>
              </a:spcAft>
              <a:buSzPts val="1800"/>
              <a:buAutoNum type="arabicPeriod"/>
            </a:pPr>
            <a:r>
              <a:rPr lang="en"/>
              <a:t>Alcohol and other drug use</a:t>
            </a:r>
            <a:endParaRPr/>
          </a:p>
          <a:p>
            <a:pPr indent="-342900" lvl="0" marL="457200" rtl="0" algn="l">
              <a:spcBef>
                <a:spcPts val="0"/>
              </a:spcBef>
              <a:spcAft>
                <a:spcPts val="0"/>
              </a:spcAft>
              <a:buSzPts val="1800"/>
              <a:buAutoNum type="arabicPeriod"/>
            </a:pPr>
            <a:r>
              <a:rPr lang="en"/>
              <a:t>Tobacco use</a:t>
            </a:r>
            <a:endParaRPr/>
          </a:p>
          <a:p>
            <a:pPr indent="-342900" lvl="0" marL="457200" rtl="0" algn="l">
              <a:spcBef>
                <a:spcPts val="0"/>
              </a:spcBef>
              <a:spcAft>
                <a:spcPts val="0"/>
              </a:spcAft>
              <a:buSzPts val="1800"/>
              <a:buAutoNum type="arabicPeriod"/>
            </a:pPr>
            <a:r>
              <a:rPr lang="en"/>
              <a:t>Unhealthy dietary behaviors</a:t>
            </a:r>
            <a:endParaRPr/>
          </a:p>
          <a:p>
            <a:pPr indent="-342900" lvl="0" marL="457200" rtl="0" algn="l">
              <a:spcBef>
                <a:spcPts val="0"/>
              </a:spcBef>
              <a:spcAft>
                <a:spcPts val="0"/>
              </a:spcAft>
              <a:buSzPts val="1800"/>
              <a:buAutoNum type="arabicPeriod"/>
            </a:pPr>
            <a:r>
              <a:rPr lang="en"/>
              <a:t>Inadequate physical activity</a:t>
            </a:r>
            <a:endParaRPr/>
          </a:p>
          <a:p>
            <a:pPr indent="-342900" lvl="0" marL="457200" rtl="0" algn="l">
              <a:spcBef>
                <a:spcPts val="0"/>
              </a:spcBef>
              <a:spcAft>
                <a:spcPts val="0"/>
              </a:spcAft>
              <a:buSzPts val="1800"/>
              <a:buAutoNum type="arabicPeriod"/>
            </a:pPr>
            <a:r>
              <a:rPr lang="en"/>
              <a:t>Obesity</a:t>
            </a:r>
            <a:endParaRPr/>
          </a:p>
          <a:p>
            <a:pPr indent="-342900" lvl="0" marL="457200" rtl="0" algn="l">
              <a:spcBef>
                <a:spcPts val="0"/>
              </a:spcBef>
              <a:spcAft>
                <a:spcPts val="0"/>
              </a:spcAft>
              <a:buSzPts val="1800"/>
              <a:buAutoNum type="arabicPeriod"/>
            </a:pPr>
            <a:r>
              <a:rPr lang="en"/>
              <a:t>Asthma</a:t>
            </a:r>
            <a:endParaRPr/>
          </a:p>
          <a:p>
            <a:pPr indent="-342900" lvl="0" marL="457200" rtl="0" algn="l">
              <a:spcBef>
                <a:spcPts val="0"/>
              </a:spcBef>
              <a:spcAft>
                <a:spcPts val="0"/>
              </a:spcAft>
              <a:buSzPts val="1800"/>
              <a:buAutoNum type="arabicPeriod"/>
            </a:pPr>
            <a:r>
              <a:rPr lang="en"/>
              <a:t>Other priority health issues</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3</a:t>
            </a:r>
            <a:endParaRPr/>
          </a:p>
        </p:txBody>
      </p:sp>
      <p:sp>
        <p:nvSpPr>
          <p:cNvPr id="260" name="Google Shape;260;p4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Answer and discuss</a:t>
            </a:r>
            <a:endParaRPr/>
          </a:p>
          <a:p>
            <a:pPr indent="-317500" lvl="1" marL="914400" rtl="0" algn="l">
              <a:spcBef>
                <a:spcPts val="0"/>
              </a:spcBef>
              <a:spcAft>
                <a:spcPts val="0"/>
              </a:spcAft>
              <a:buSzPts val="1400"/>
              <a:buAutoNum type="alphaLcPeriod"/>
            </a:pPr>
            <a:r>
              <a:rPr lang="en"/>
              <a:t>Are you living in such a way that your risk of preventable diseases is minimized?</a:t>
            </a:r>
            <a:endParaRPr/>
          </a:p>
          <a:p>
            <a:pPr indent="-317500" lvl="1" marL="914400" rtl="0" algn="l">
              <a:spcBef>
                <a:spcPts val="0"/>
              </a:spcBef>
              <a:spcAft>
                <a:spcPts val="0"/>
              </a:spcAft>
              <a:buSzPts val="1400"/>
              <a:buAutoNum type="alphaLcPeriod"/>
            </a:pPr>
            <a:r>
              <a:rPr lang="en"/>
              <a:t>Are you immunized/vaccinated according to the advice of your PCP?</a:t>
            </a:r>
            <a:endParaRPr/>
          </a:p>
          <a:p>
            <a:pPr indent="-317500" lvl="1" marL="914400" rtl="0" algn="l">
              <a:spcBef>
                <a:spcPts val="0"/>
              </a:spcBef>
              <a:spcAft>
                <a:spcPts val="0"/>
              </a:spcAft>
              <a:buSzPts val="1400"/>
              <a:buAutoNum type="alphaLcPeriod"/>
            </a:pPr>
            <a:r>
              <a:rPr lang="en"/>
              <a:t>Define a nutritious, balanced diet and why it is important.</a:t>
            </a:r>
            <a:endParaRPr/>
          </a:p>
          <a:p>
            <a:pPr indent="-317500" lvl="1" marL="914400" rtl="0" algn="l">
              <a:spcBef>
                <a:spcPts val="0"/>
              </a:spcBef>
              <a:spcAft>
                <a:spcPts val="0"/>
              </a:spcAft>
              <a:buSzPts val="1400"/>
              <a:buAutoNum type="alphaLcPeriod"/>
            </a:pPr>
            <a:r>
              <a:rPr lang="en"/>
              <a:t>Are your body weight and composition what you would like them to be, and do you know how to modify them safely through exercise, diet, and lifestyle? </a:t>
            </a:r>
            <a:endParaRPr/>
          </a:p>
          <a:p>
            <a:pPr indent="-317500" lvl="1" marL="914400" rtl="0" algn="l">
              <a:spcBef>
                <a:spcPts val="0"/>
              </a:spcBef>
              <a:spcAft>
                <a:spcPts val="0"/>
              </a:spcAft>
              <a:buSzPts val="1400"/>
              <a:buAutoNum type="alphaLcPeriod"/>
            </a:pPr>
            <a:r>
              <a:rPr lang="en"/>
              <a:t>Are you free from habits relating to poor nutrition and the use of alcohol, tobacco, drugs, and other practices that could be harmful to your health?</a:t>
            </a:r>
            <a:endParaRPr/>
          </a:p>
          <a:p>
            <a:pPr indent="-317500" lvl="1" marL="914400" rtl="0" algn="l">
              <a:spcBef>
                <a:spcPts val="0"/>
              </a:spcBef>
              <a:spcAft>
                <a:spcPts val="0"/>
              </a:spcAft>
              <a:buSzPts val="1400"/>
              <a:buAutoNum type="alphaLcPeriod"/>
            </a:pPr>
            <a:r>
              <a:rPr lang="en"/>
              <a:t>Do you participate in a regular exercise program or recreational activities?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3</a:t>
            </a:r>
            <a:endParaRPr/>
          </a:p>
        </p:txBody>
      </p:sp>
      <p:sp>
        <p:nvSpPr>
          <p:cNvPr id="266" name="Google Shape;266;p4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Answer and discuss</a:t>
            </a:r>
            <a:endParaRPr/>
          </a:p>
          <a:p>
            <a:pPr indent="-317500" lvl="1" marL="914400" rtl="0" algn="l">
              <a:spcBef>
                <a:spcPts val="0"/>
              </a:spcBef>
              <a:spcAft>
                <a:spcPts val="0"/>
              </a:spcAft>
              <a:buSzPts val="1400"/>
              <a:buAutoNum type="alphaLcPeriod" startAt="7"/>
            </a:pPr>
            <a:r>
              <a:rPr lang="en"/>
              <a:t>What are the advantages of a full night’s sleep? </a:t>
            </a:r>
            <a:endParaRPr/>
          </a:p>
          <a:p>
            <a:pPr indent="-317500" lvl="1" marL="914400" rtl="0" algn="l">
              <a:spcBef>
                <a:spcPts val="0"/>
              </a:spcBef>
              <a:spcAft>
                <a:spcPts val="0"/>
              </a:spcAft>
              <a:buSzPts val="1400"/>
              <a:buAutoNum type="alphaLcPeriod" startAt="7"/>
            </a:pPr>
            <a:r>
              <a:rPr lang="en"/>
              <a:t>Are you actively involved in the religious organization or spiritual practices of your choice?</a:t>
            </a:r>
            <a:endParaRPr/>
          </a:p>
          <a:p>
            <a:pPr indent="-317500" lvl="1" marL="914400" rtl="0" algn="l">
              <a:spcBef>
                <a:spcPts val="0"/>
              </a:spcBef>
              <a:spcAft>
                <a:spcPts val="0"/>
              </a:spcAft>
              <a:buSzPts val="1400"/>
              <a:buAutoNum type="alphaLcPeriod" startAt="7"/>
            </a:pPr>
            <a:r>
              <a:rPr lang="en"/>
              <a:t>Do you spend quality time with your family and friends in social and recreational activities? </a:t>
            </a:r>
            <a:endParaRPr/>
          </a:p>
          <a:p>
            <a:pPr indent="-317500" lvl="1" marL="914400" rtl="0" algn="l">
              <a:spcBef>
                <a:spcPts val="0"/>
              </a:spcBef>
              <a:spcAft>
                <a:spcPts val="0"/>
              </a:spcAft>
              <a:buSzPts val="1400"/>
              <a:buAutoNum type="alphaLcPeriod" startAt="7"/>
            </a:pPr>
            <a:r>
              <a:rPr lang="en"/>
              <a:t>Do you support family activities and efforts to maintain a good home life?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sp>
        <p:nvSpPr>
          <p:cNvPr id="272" name="Google Shape;272;p4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Explain the following about physical fitness</a:t>
            </a:r>
            <a:endParaRPr/>
          </a:p>
          <a:p>
            <a:pPr indent="-317500" lvl="1" marL="914400" rtl="0" algn="l">
              <a:spcBef>
                <a:spcPts val="0"/>
              </a:spcBef>
              <a:spcAft>
                <a:spcPts val="0"/>
              </a:spcAft>
              <a:buSzPts val="1400"/>
              <a:buAutoNum type="alphaLcPeriod"/>
            </a:pPr>
            <a:r>
              <a:rPr lang="en"/>
              <a:t>Components of physical fitness</a:t>
            </a:r>
            <a:endParaRPr/>
          </a:p>
          <a:p>
            <a:pPr indent="-317500" lvl="1" marL="914400" rtl="0" algn="l">
              <a:spcBef>
                <a:spcPts val="0"/>
              </a:spcBef>
              <a:spcAft>
                <a:spcPts val="0"/>
              </a:spcAft>
              <a:buSzPts val="1400"/>
              <a:buAutoNum type="alphaLcPeriod"/>
            </a:pPr>
            <a:r>
              <a:rPr lang="en"/>
              <a:t>Your weakest and strongest component of physical fitness</a:t>
            </a:r>
            <a:endParaRPr/>
          </a:p>
          <a:p>
            <a:pPr indent="-317500" lvl="1" marL="914400" rtl="0" algn="l">
              <a:spcBef>
                <a:spcPts val="0"/>
              </a:spcBef>
              <a:spcAft>
                <a:spcPts val="0"/>
              </a:spcAft>
              <a:buSzPts val="1400"/>
              <a:buAutoNum type="alphaLcPeriod"/>
            </a:pPr>
            <a:r>
              <a:rPr lang="en"/>
              <a:t>The need to have a balance in all four areas of physical fitness</a:t>
            </a:r>
            <a:endParaRPr/>
          </a:p>
          <a:p>
            <a:pPr indent="-317500" lvl="1" marL="914400" rtl="0" algn="l">
              <a:spcBef>
                <a:spcPts val="0"/>
              </a:spcBef>
              <a:spcAft>
                <a:spcPts val="0"/>
              </a:spcAft>
              <a:buSzPts val="1400"/>
              <a:buAutoNum type="alphaLcPeriod"/>
            </a:pPr>
            <a:r>
              <a:rPr lang="en"/>
              <a:t>How the components of personal fitness relate to Scout Law/Scout Oath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sp>
        <p:nvSpPr>
          <p:cNvPr id="278" name="Google Shape;278;p4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Cardiovascular and pulmonary endurance</a:t>
            </a:r>
            <a:endParaRPr/>
          </a:p>
          <a:p>
            <a:pPr indent="-342900" lvl="0" marL="457200" rtl="0" algn="l">
              <a:spcBef>
                <a:spcPts val="0"/>
              </a:spcBef>
              <a:spcAft>
                <a:spcPts val="0"/>
              </a:spcAft>
              <a:buSzPts val="1800"/>
              <a:buAutoNum type="arabicPeriod"/>
            </a:pPr>
            <a:r>
              <a:rPr lang="en"/>
              <a:t>Muscular strength and endurance</a:t>
            </a:r>
            <a:endParaRPr/>
          </a:p>
          <a:p>
            <a:pPr indent="-342900" lvl="0" marL="457200" rtl="0" algn="l">
              <a:spcBef>
                <a:spcPts val="0"/>
              </a:spcBef>
              <a:spcAft>
                <a:spcPts val="0"/>
              </a:spcAft>
              <a:buSzPts val="1800"/>
              <a:buAutoNum type="arabicPeriod"/>
            </a:pPr>
            <a:r>
              <a:rPr lang="en"/>
              <a:t>Flexibility</a:t>
            </a:r>
            <a:endParaRPr/>
          </a:p>
          <a:p>
            <a:pPr indent="-342900" lvl="0" marL="457200" rtl="0" algn="l">
              <a:spcBef>
                <a:spcPts val="0"/>
              </a:spcBef>
              <a:spcAft>
                <a:spcPts val="0"/>
              </a:spcAft>
              <a:buSzPts val="1800"/>
              <a:buAutoNum type="arabicPeriod"/>
            </a:pPr>
            <a:r>
              <a:rPr lang="en"/>
              <a:t>Body composition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pic>
        <p:nvPicPr>
          <p:cNvPr id="284" name="Google Shape;284;p47"/>
          <p:cNvPicPr preferRelativeResize="0"/>
          <p:nvPr/>
        </p:nvPicPr>
        <p:blipFill>
          <a:blip r:embed="rId3">
            <a:alphaModFix/>
          </a:blip>
          <a:stretch>
            <a:fillRect/>
          </a:stretch>
        </p:blipFill>
        <p:spPr>
          <a:xfrm>
            <a:off x="4025301" y="106412"/>
            <a:ext cx="2893600" cy="4930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sp>
        <p:nvSpPr>
          <p:cNvPr id="290" name="Google Shape;290;p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Personal fitness goals: achievable with actionable outcomes</a:t>
            </a:r>
            <a:endParaRPr/>
          </a:p>
          <a:p>
            <a:pPr indent="-342900" lvl="0" marL="457200" rtl="0" algn="l">
              <a:spcBef>
                <a:spcPts val="1600"/>
              </a:spcBef>
              <a:spcAft>
                <a:spcPts val="0"/>
              </a:spcAft>
              <a:buSzPts val="1800"/>
              <a:buAutoNum type="arabicPeriod"/>
            </a:pPr>
            <a:r>
              <a:rPr lang="en"/>
              <a:t>Physically fit: plenty of exercise, limiting screen time, maintaining nutritious diet, enough sleep, preventative care against illness/injury</a:t>
            </a:r>
            <a:endParaRPr/>
          </a:p>
          <a:p>
            <a:pPr indent="-317500" lvl="1" marL="914400" rtl="0" algn="l">
              <a:spcBef>
                <a:spcPts val="0"/>
              </a:spcBef>
              <a:spcAft>
                <a:spcPts val="0"/>
              </a:spcAft>
              <a:buSzPts val="1400"/>
              <a:buAutoNum type="alphaLcPeriod"/>
            </a:pPr>
            <a:r>
              <a:rPr lang="en"/>
              <a:t>Fitness</a:t>
            </a:r>
            <a:endParaRPr/>
          </a:p>
          <a:p>
            <a:pPr indent="-317500" lvl="2" marL="1371600" rtl="0" algn="l">
              <a:spcBef>
                <a:spcPts val="0"/>
              </a:spcBef>
              <a:spcAft>
                <a:spcPts val="0"/>
              </a:spcAft>
              <a:buSzPts val="1400"/>
              <a:buAutoNum type="romanLcPeriod"/>
            </a:pPr>
            <a:r>
              <a:rPr lang="en"/>
              <a:t>Aerobic: raises your heart rate and increases effort to breath: hiking, cycling, running, walking</a:t>
            </a:r>
            <a:endParaRPr/>
          </a:p>
          <a:p>
            <a:pPr indent="-317500" lvl="2" marL="1371600" rtl="0" algn="l">
              <a:spcBef>
                <a:spcPts val="0"/>
              </a:spcBef>
              <a:spcAft>
                <a:spcPts val="0"/>
              </a:spcAft>
              <a:buSzPts val="1400"/>
              <a:buAutoNum type="romanLcPeriod"/>
            </a:pPr>
            <a:r>
              <a:rPr lang="en"/>
              <a:t>Muscle strengthening: makes your muscles work harder than normal: sit ups, pushups, rock climbing, games like tug of war</a:t>
            </a:r>
            <a:endParaRPr/>
          </a:p>
          <a:p>
            <a:pPr indent="-317500" lvl="2" marL="1371600" rtl="0" algn="l">
              <a:spcBef>
                <a:spcPts val="0"/>
              </a:spcBef>
              <a:spcAft>
                <a:spcPts val="0"/>
              </a:spcAft>
              <a:buSzPts val="1400"/>
              <a:buAutoNum type="romanLcPeriod"/>
            </a:pPr>
            <a:r>
              <a:rPr lang="en"/>
              <a:t>Bone strengthening: promote bone growth and maintenance by exerting force on them: running, jumping rope, sports like basketball, tennis, volleyball</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sp>
        <p:nvSpPr>
          <p:cNvPr id="296" name="Google Shape;296;p4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Stretching/Warming Up</a:t>
            </a:r>
            <a:endParaRPr/>
          </a:p>
          <a:p>
            <a:pPr indent="-317500" lvl="1" marL="914400" rtl="0" algn="l">
              <a:spcBef>
                <a:spcPts val="0"/>
              </a:spcBef>
              <a:spcAft>
                <a:spcPts val="0"/>
              </a:spcAft>
              <a:buSzPts val="1400"/>
              <a:buAutoNum type="alphaLcPeriod"/>
            </a:pPr>
            <a:r>
              <a:rPr lang="en"/>
              <a:t>Increases flexibility and decreases injury as it warms up muscles, tendons/ligaments</a:t>
            </a:r>
            <a:endParaRPr/>
          </a:p>
          <a:p>
            <a:pPr indent="-317500" lvl="1" marL="914400" rtl="0" algn="l">
              <a:spcBef>
                <a:spcPts val="0"/>
              </a:spcBef>
              <a:spcAft>
                <a:spcPts val="0"/>
              </a:spcAft>
              <a:buSzPts val="1400"/>
              <a:buAutoNum type="alphaLcPeriod"/>
            </a:pPr>
            <a:r>
              <a:rPr lang="en"/>
              <a:t>5-10 mins: jogging, jumping jacks</a:t>
            </a:r>
            <a:endParaRPr/>
          </a:p>
          <a:p>
            <a:pPr indent="-317500" lvl="1" marL="914400" rtl="0" algn="l">
              <a:spcBef>
                <a:spcPts val="0"/>
              </a:spcBef>
              <a:spcAft>
                <a:spcPts val="0"/>
              </a:spcAft>
              <a:buSzPts val="1400"/>
              <a:buAutoNum type="alphaLcPeriod"/>
            </a:pPr>
            <a:r>
              <a:rPr lang="en"/>
              <a:t>5-10 mins: stretches</a:t>
            </a:r>
            <a:endParaRPr/>
          </a:p>
          <a:p>
            <a:pPr indent="-317500" lvl="2" marL="1371600" rtl="0" algn="l">
              <a:spcBef>
                <a:spcPts val="0"/>
              </a:spcBef>
              <a:spcAft>
                <a:spcPts val="0"/>
              </a:spcAft>
              <a:buSzPts val="1400"/>
              <a:buAutoNum type="romanLcPeriod"/>
            </a:pPr>
            <a:r>
              <a:rPr lang="en"/>
              <a:t>Thigh stretch</a:t>
            </a:r>
            <a:endParaRPr/>
          </a:p>
          <a:p>
            <a:pPr indent="-317500" lvl="2" marL="1371600" rtl="0" algn="l">
              <a:spcBef>
                <a:spcPts val="0"/>
              </a:spcBef>
              <a:spcAft>
                <a:spcPts val="0"/>
              </a:spcAft>
              <a:buSzPts val="1400"/>
              <a:buAutoNum type="romanLcPeriod"/>
            </a:pPr>
            <a:r>
              <a:rPr lang="en"/>
              <a:t>Achilles tendon/Calf stretch</a:t>
            </a:r>
            <a:endParaRPr/>
          </a:p>
          <a:p>
            <a:pPr indent="-317500" lvl="2" marL="1371600" rtl="0" algn="l">
              <a:spcBef>
                <a:spcPts val="0"/>
              </a:spcBef>
              <a:spcAft>
                <a:spcPts val="0"/>
              </a:spcAft>
              <a:buSzPts val="1400"/>
              <a:buAutoNum type="romanLcPeriod"/>
            </a:pPr>
            <a:r>
              <a:rPr lang="en"/>
              <a:t>Straddle stretch</a:t>
            </a:r>
            <a:endParaRPr/>
          </a:p>
          <a:p>
            <a:pPr indent="-317500" lvl="2" marL="1371600" rtl="0" algn="l">
              <a:spcBef>
                <a:spcPts val="0"/>
              </a:spcBef>
              <a:spcAft>
                <a:spcPts val="0"/>
              </a:spcAft>
              <a:buSzPts val="1400"/>
              <a:buAutoNum type="romanLcPeriod"/>
            </a:pPr>
            <a:r>
              <a:rPr lang="en"/>
              <a:t>Lower back stretch</a:t>
            </a:r>
            <a:endParaRPr/>
          </a:p>
          <a:p>
            <a:pPr indent="-317500" lvl="2" marL="1371600" rtl="0" algn="l">
              <a:spcBef>
                <a:spcPts val="0"/>
              </a:spcBef>
              <a:spcAft>
                <a:spcPts val="0"/>
              </a:spcAft>
              <a:buSzPts val="1400"/>
              <a:buAutoNum type="romanLcPeriod"/>
            </a:pPr>
            <a:r>
              <a:rPr lang="en"/>
              <a:t>Shoulder stretch</a:t>
            </a:r>
            <a:endParaRPr/>
          </a:p>
          <a:p>
            <a:pPr indent="-317500" lvl="1" marL="914400" rtl="0" algn="l">
              <a:spcBef>
                <a:spcPts val="0"/>
              </a:spcBef>
              <a:spcAft>
                <a:spcPts val="0"/>
              </a:spcAft>
              <a:buSzPts val="1400"/>
              <a:buAutoNum type="alphaLcPeriod"/>
            </a:pPr>
            <a:r>
              <a:rPr lang="en"/>
              <a:t>Back-saver Sit and Reach</a:t>
            </a:r>
            <a:endParaRPr/>
          </a:p>
          <a:p>
            <a:pPr indent="-317500" lvl="2" marL="1371600" rtl="0" algn="l">
              <a:spcBef>
                <a:spcPts val="0"/>
              </a:spcBef>
              <a:spcAft>
                <a:spcPts val="0"/>
              </a:spcAft>
              <a:buSzPts val="1400"/>
              <a:buAutoNum type="romanLcPeriod"/>
            </a:pPr>
            <a:r>
              <a:rPr lang="en"/>
              <a:t>Measures flexibility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50"/>
          <p:cNvPicPr preferRelativeResize="0"/>
          <p:nvPr/>
        </p:nvPicPr>
        <p:blipFill rotWithShape="1">
          <a:blip r:embed="rId3">
            <a:alphaModFix/>
          </a:blip>
          <a:srcRect b="0" l="12284" r="23502" t="0"/>
          <a:stretch/>
        </p:blipFill>
        <p:spPr>
          <a:xfrm>
            <a:off x="0" y="0"/>
            <a:ext cx="2178073" cy="3391874"/>
          </a:xfrm>
          <a:prstGeom prst="rect">
            <a:avLst/>
          </a:prstGeom>
          <a:noFill/>
          <a:ln>
            <a:noFill/>
          </a:ln>
        </p:spPr>
      </p:pic>
      <p:pic>
        <p:nvPicPr>
          <p:cNvPr id="302" name="Google Shape;302;p50"/>
          <p:cNvPicPr preferRelativeResize="0"/>
          <p:nvPr/>
        </p:nvPicPr>
        <p:blipFill rotWithShape="1">
          <a:blip r:embed="rId4">
            <a:alphaModFix/>
          </a:blip>
          <a:srcRect b="7218" l="0" r="0" t="0"/>
          <a:stretch/>
        </p:blipFill>
        <p:spPr>
          <a:xfrm>
            <a:off x="5143525" y="0"/>
            <a:ext cx="3848099" cy="2957725"/>
          </a:xfrm>
          <a:prstGeom prst="rect">
            <a:avLst/>
          </a:prstGeom>
          <a:noFill/>
          <a:ln>
            <a:noFill/>
          </a:ln>
        </p:spPr>
      </p:pic>
      <p:pic>
        <p:nvPicPr>
          <p:cNvPr id="303" name="Google Shape;303;p50"/>
          <p:cNvPicPr preferRelativeResize="0"/>
          <p:nvPr/>
        </p:nvPicPr>
        <p:blipFill rotWithShape="1">
          <a:blip r:embed="rId5">
            <a:alphaModFix/>
          </a:blip>
          <a:srcRect b="20582" l="6612" r="16411" t="19461"/>
          <a:stretch/>
        </p:blipFill>
        <p:spPr>
          <a:xfrm>
            <a:off x="0" y="3191075"/>
            <a:ext cx="4456051" cy="1952426"/>
          </a:xfrm>
          <a:prstGeom prst="rect">
            <a:avLst/>
          </a:prstGeom>
          <a:noFill/>
          <a:ln>
            <a:noFill/>
          </a:ln>
        </p:spPr>
      </p:pic>
      <p:pic>
        <p:nvPicPr>
          <p:cNvPr id="304" name="Google Shape;304;p50"/>
          <p:cNvPicPr preferRelativeResize="0"/>
          <p:nvPr/>
        </p:nvPicPr>
        <p:blipFill rotWithShape="1">
          <a:blip r:embed="rId6">
            <a:alphaModFix/>
          </a:blip>
          <a:srcRect b="0" l="0" r="0" t="21715"/>
          <a:stretch/>
        </p:blipFill>
        <p:spPr>
          <a:xfrm>
            <a:off x="5740800" y="3191075"/>
            <a:ext cx="3403209" cy="1952425"/>
          </a:xfrm>
          <a:prstGeom prst="rect">
            <a:avLst/>
          </a:prstGeom>
          <a:noFill/>
          <a:ln>
            <a:noFill/>
          </a:ln>
        </p:spPr>
      </p:pic>
      <p:pic>
        <p:nvPicPr>
          <p:cNvPr id="305" name="Google Shape;305;p50"/>
          <p:cNvPicPr preferRelativeResize="0"/>
          <p:nvPr/>
        </p:nvPicPr>
        <p:blipFill>
          <a:blip r:embed="rId7">
            <a:alphaModFix/>
          </a:blip>
          <a:stretch>
            <a:fillRect/>
          </a:stretch>
        </p:blipFill>
        <p:spPr>
          <a:xfrm>
            <a:off x="2831750" y="0"/>
            <a:ext cx="2857500" cy="1600200"/>
          </a:xfrm>
          <a:prstGeom prst="rect">
            <a:avLst/>
          </a:prstGeom>
          <a:noFill/>
          <a:ln>
            <a:noFill/>
          </a:ln>
        </p:spPr>
      </p:pic>
      <p:sp>
        <p:nvSpPr>
          <p:cNvPr id="306" name="Google Shape;306;p50"/>
          <p:cNvSpPr txBox="1"/>
          <p:nvPr/>
        </p:nvSpPr>
        <p:spPr>
          <a:xfrm>
            <a:off x="2119225" y="2473650"/>
            <a:ext cx="1658100" cy="1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Thigh Stretch</a:t>
            </a:r>
            <a:endParaRPr>
              <a:latin typeface="Open Sans"/>
              <a:ea typeface="Open Sans"/>
              <a:cs typeface="Open Sans"/>
              <a:sym typeface="Open Sans"/>
            </a:endParaRPr>
          </a:p>
        </p:txBody>
      </p:sp>
      <p:sp>
        <p:nvSpPr>
          <p:cNvPr id="307" name="Google Shape;307;p50"/>
          <p:cNvSpPr txBox="1"/>
          <p:nvPr/>
        </p:nvSpPr>
        <p:spPr>
          <a:xfrm>
            <a:off x="3485425" y="1600188"/>
            <a:ext cx="1658100" cy="1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Shoulder </a:t>
            </a:r>
            <a:r>
              <a:rPr lang="en">
                <a:latin typeface="Open Sans"/>
                <a:ea typeface="Open Sans"/>
                <a:cs typeface="Open Sans"/>
                <a:sym typeface="Open Sans"/>
              </a:rPr>
              <a:t>Stretch</a:t>
            </a:r>
            <a:endParaRPr>
              <a:latin typeface="Open Sans"/>
              <a:ea typeface="Open Sans"/>
              <a:cs typeface="Open Sans"/>
              <a:sym typeface="Open Sans"/>
            </a:endParaRPr>
          </a:p>
        </p:txBody>
      </p:sp>
      <p:sp>
        <p:nvSpPr>
          <p:cNvPr id="308" name="Google Shape;308;p50"/>
          <p:cNvSpPr txBox="1"/>
          <p:nvPr/>
        </p:nvSpPr>
        <p:spPr>
          <a:xfrm>
            <a:off x="2831738" y="2913925"/>
            <a:ext cx="1658100" cy="1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Straddle </a:t>
            </a:r>
            <a:r>
              <a:rPr lang="en">
                <a:latin typeface="Open Sans"/>
                <a:ea typeface="Open Sans"/>
                <a:cs typeface="Open Sans"/>
                <a:sym typeface="Open Sans"/>
              </a:rPr>
              <a:t> Stretch</a:t>
            </a:r>
            <a:endParaRPr>
              <a:latin typeface="Open Sans"/>
              <a:ea typeface="Open Sans"/>
              <a:cs typeface="Open Sans"/>
              <a:sym typeface="Open Sans"/>
            </a:endParaRPr>
          </a:p>
        </p:txBody>
      </p:sp>
      <p:sp>
        <p:nvSpPr>
          <p:cNvPr id="309" name="Google Shape;309;p50"/>
          <p:cNvSpPr txBox="1"/>
          <p:nvPr/>
        </p:nvSpPr>
        <p:spPr>
          <a:xfrm>
            <a:off x="5740800" y="2913925"/>
            <a:ext cx="2857500" cy="1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Achilles Tendon/Calf</a:t>
            </a:r>
            <a:r>
              <a:rPr lang="en">
                <a:latin typeface="Open Sans"/>
                <a:ea typeface="Open Sans"/>
                <a:cs typeface="Open Sans"/>
                <a:sym typeface="Open Sans"/>
              </a:rPr>
              <a:t> Stretch</a:t>
            </a:r>
            <a:endParaRPr>
              <a:latin typeface="Open Sans"/>
              <a:ea typeface="Open Sans"/>
              <a:cs typeface="Open Sans"/>
              <a:sym typeface="Open Sans"/>
            </a:endParaRPr>
          </a:p>
        </p:txBody>
      </p:sp>
      <p:sp>
        <p:nvSpPr>
          <p:cNvPr id="310" name="Google Shape;310;p50"/>
          <p:cNvSpPr txBox="1"/>
          <p:nvPr/>
        </p:nvSpPr>
        <p:spPr>
          <a:xfrm>
            <a:off x="6486500" y="4828400"/>
            <a:ext cx="2294400" cy="1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Lower Back </a:t>
            </a:r>
            <a:r>
              <a:rPr lang="en">
                <a:latin typeface="Open Sans"/>
                <a:ea typeface="Open Sans"/>
                <a:cs typeface="Open Sans"/>
                <a:sym typeface="Open Sans"/>
              </a:rPr>
              <a:t>Stretch</a:t>
            </a:r>
            <a:endParaRPr>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sp>
        <p:nvSpPr>
          <p:cNvPr id="316" name="Google Shape;316;p5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Aerobic</a:t>
            </a:r>
            <a:endParaRPr/>
          </a:p>
          <a:p>
            <a:pPr indent="-330200" lvl="1" marL="914400" rtl="0" algn="l">
              <a:spcBef>
                <a:spcPts val="0"/>
              </a:spcBef>
              <a:spcAft>
                <a:spcPts val="0"/>
              </a:spcAft>
              <a:buClr>
                <a:srgbClr val="5E696C"/>
              </a:buClr>
              <a:buSzPts val="1600"/>
              <a:buAutoNum type="alphaLcPeriod"/>
            </a:pPr>
            <a:r>
              <a:rPr lang="en">
                <a:solidFill>
                  <a:srgbClr val="5E696C"/>
                </a:solidFill>
                <a:highlight>
                  <a:srgbClr val="FFFFFF"/>
                </a:highlight>
              </a:rPr>
              <a:t>means "with oxygen," which means that breathing controls the amount of oxygen that can make it to the muscles to help them burn fuel and move. Improves cardiovascular conditioning. Decreases risk of heart disease</a:t>
            </a:r>
            <a:endParaRPr sz="1600">
              <a:solidFill>
                <a:srgbClr val="5E696C"/>
              </a:solidFill>
            </a:endParaRPr>
          </a:p>
          <a:p>
            <a:pPr indent="-317500" lvl="1" marL="914400" rtl="0" algn="l">
              <a:spcBef>
                <a:spcPts val="0"/>
              </a:spcBef>
              <a:spcAft>
                <a:spcPts val="0"/>
              </a:spcAft>
              <a:buSzPts val="1400"/>
              <a:buAutoNum type="alphaLcPeriod"/>
            </a:pPr>
            <a:r>
              <a:rPr lang="en"/>
              <a:t>One Mile Walk/Run</a:t>
            </a:r>
            <a:endParaRPr/>
          </a:p>
          <a:p>
            <a:pPr indent="-317500" lvl="2" marL="1371600" rtl="0" algn="l">
              <a:spcBef>
                <a:spcPts val="0"/>
              </a:spcBef>
              <a:spcAft>
                <a:spcPts val="0"/>
              </a:spcAft>
              <a:buSzPts val="1400"/>
              <a:buAutoNum type="romanLcPeriod"/>
            </a:pPr>
            <a:r>
              <a:rPr lang="en"/>
              <a:t>Strengthens heart, lungs, and muscles of legs/hips</a:t>
            </a:r>
            <a:endParaRPr/>
          </a:p>
          <a:p>
            <a:pPr indent="-317500" lvl="1" marL="914400" rtl="0" algn="l">
              <a:spcBef>
                <a:spcPts val="0"/>
              </a:spcBef>
              <a:spcAft>
                <a:spcPts val="0"/>
              </a:spcAft>
              <a:buClr>
                <a:srgbClr val="5E696C"/>
              </a:buClr>
              <a:buSzPts val="1400"/>
              <a:buAutoNum type="alphaLcPeriod"/>
            </a:pPr>
            <a:r>
              <a:rPr lang="en">
                <a:solidFill>
                  <a:srgbClr val="5E696C"/>
                </a:solidFill>
                <a:highlight>
                  <a:srgbClr val="FFFFFF"/>
                </a:highlight>
              </a:rPr>
              <a:t>Biking</a:t>
            </a:r>
            <a:endParaRPr>
              <a:solidFill>
                <a:srgbClr val="5E696C"/>
              </a:solidFill>
              <a:highlight>
                <a:srgbClr val="FFFFFF"/>
              </a:highlight>
            </a:endParaRPr>
          </a:p>
          <a:p>
            <a:pPr indent="-317500" lvl="1" marL="914400" rtl="0" algn="l">
              <a:spcBef>
                <a:spcPts val="0"/>
              </a:spcBef>
              <a:spcAft>
                <a:spcPts val="0"/>
              </a:spcAft>
              <a:buClr>
                <a:srgbClr val="5E696C"/>
              </a:buClr>
              <a:buSzPts val="1400"/>
              <a:buFont typeface="Roboto"/>
              <a:buAutoNum type="alphaLcPeriod"/>
            </a:pPr>
            <a:r>
              <a:rPr lang="en">
                <a:solidFill>
                  <a:srgbClr val="5E696C"/>
                </a:solidFill>
                <a:highlight>
                  <a:srgbClr val="FFFFFF"/>
                </a:highlight>
              </a:rPr>
              <a:t>Swimming</a:t>
            </a:r>
            <a:endParaRPr>
              <a:solidFill>
                <a:srgbClr val="5E696C"/>
              </a:solidFill>
              <a:highlight>
                <a:srgbClr val="FFFFFF"/>
              </a:highlight>
            </a:endParaRPr>
          </a:p>
          <a:p>
            <a:pPr indent="-317500" lvl="1" marL="914400" rtl="0" algn="l">
              <a:spcBef>
                <a:spcPts val="0"/>
              </a:spcBef>
              <a:spcAft>
                <a:spcPts val="0"/>
              </a:spcAft>
              <a:buClr>
                <a:srgbClr val="5E696C"/>
              </a:buClr>
              <a:buSzPts val="1400"/>
              <a:buFont typeface="Roboto"/>
              <a:buAutoNum type="alphaLcPeriod"/>
            </a:pPr>
            <a:r>
              <a:rPr lang="en">
                <a:solidFill>
                  <a:srgbClr val="5E696C"/>
                </a:solidFill>
                <a:highlight>
                  <a:srgbClr val="FFFFFF"/>
                </a:highlight>
              </a:rPr>
              <a:t>Rowing</a:t>
            </a:r>
            <a:endParaRPr>
              <a:solidFill>
                <a:srgbClr val="5E696C"/>
              </a:solidFill>
              <a:highlight>
                <a:srgbClr val="FFFFFF"/>
              </a:highlight>
            </a:endParaRPr>
          </a:p>
          <a:p>
            <a:pPr indent="-317500" lvl="1" marL="914400" rtl="0" algn="l">
              <a:spcBef>
                <a:spcPts val="0"/>
              </a:spcBef>
              <a:spcAft>
                <a:spcPts val="0"/>
              </a:spcAft>
              <a:buClr>
                <a:srgbClr val="5E696C"/>
              </a:buClr>
              <a:buSzPts val="1400"/>
              <a:buAutoNum type="alphaLcPeriod"/>
            </a:pPr>
            <a:r>
              <a:rPr lang="en">
                <a:solidFill>
                  <a:srgbClr val="5E696C"/>
                </a:solidFill>
                <a:highlight>
                  <a:srgbClr val="FFFFFF"/>
                </a:highlight>
              </a:rPr>
              <a:t>Skating.</a:t>
            </a:r>
            <a:endParaRPr>
              <a:solidFill>
                <a:srgbClr val="5E696C"/>
              </a:solidFill>
              <a:highlight>
                <a:srgbClr val="FFFFFF"/>
              </a:highlight>
            </a:endParaRPr>
          </a:p>
          <a:p>
            <a:pPr indent="-317500" lvl="1" marL="914400" rtl="0" algn="l">
              <a:spcBef>
                <a:spcPts val="0"/>
              </a:spcBef>
              <a:spcAft>
                <a:spcPts val="0"/>
              </a:spcAft>
              <a:buClr>
                <a:srgbClr val="5E696C"/>
              </a:buClr>
              <a:buSzPts val="1400"/>
              <a:buAutoNum type="alphaLcPeriod"/>
            </a:pPr>
            <a:r>
              <a:rPr lang="en">
                <a:solidFill>
                  <a:srgbClr val="5E696C"/>
                </a:solidFill>
                <a:highlight>
                  <a:srgbClr val="FFFFFF"/>
                </a:highlight>
              </a:rPr>
              <a:t>Cross-country skiing</a:t>
            </a:r>
            <a:endParaRPr>
              <a:solidFill>
                <a:srgbClr val="5E696C"/>
              </a:solidFill>
              <a:highlight>
                <a:srgbClr val="FFFFFF"/>
              </a:highlight>
            </a:endParaRPr>
          </a:p>
          <a:p>
            <a:pPr indent="-317500" lvl="1" marL="914400" rtl="0" algn="l">
              <a:spcBef>
                <a:spcPts val="0"/>
              </a:spcBef>
              <a:spcAft>
                <a:spcPts val="0"/>
              </a:spcAft>
              <a:buClr>
                <a:srgbClr val="5E696C"/>
              </a:buClr>
              <a:buSzPts val="1400"/>
              <a:buAutoNum type="alphaLcPeriod"/>
            </a:pPr>
            <a:r>
              <a:rPr lang="en">
                <a:solidFill>
                  <a:srgbClr val="5E696C"/>
                </a:solidFill>
                <a:highlight>
                  <a:srgbClr val="FFFFFF"/>
                </a:highlight>
              </a:rPr>
              <a:t>Exercising on a stair-climber or elliptical machine</a:t>
            </a:r>
            <a:endParaRPr>
              <a:solidFill>
                <a:srgbClr val="5E696C"/>
              </a:solidFill>
              <a:highlight>
                <a:srgbClr val="FFFFFF"/>
              </a:highlight>
            </a:endParaRPr>
          </a:p>
          <a:p>
            <a:pPr indent="-317500" lvl="1" marL="914400" rtl="0" algn="l">
              <a:spcBef>
                <a:spcPts val="0"/>
              </a:spcBef>
              <a:spcAft>
                <a:spcPts val="0"/>
              </a:spcAft>
              <a:buSzPts val="1400"/>
              <a:buAutoNum type="alphaLcPeriod"/>
            </a:pPr>
            <a:r>
              <a:rPr lang="en"/>
              <a:t>Dancing or Zumba</a:t>
            </a:r>
            <a:endParaRPr/>
          </a:p>
          <a:p>
            <a:pPr indent="-317500" lvl="1" marL="914400" rtl="0" algn="l">
              <a:spcBef>
                <a:spcPts val="0"/>
              </a:spcBef>
              <a:spcAft>
                <a:spcPts val="0"/>
              </a:spcAft>
              <a:buSzPts val="1400"/>
              <a:buAutoNum type="alphaLcPeriod"/>
            </a:pPr>
            <a:r>
              <a:rPr lang="en"/>
              <a:t>Jumping jacks and Burpees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87" name="Google Shape;87;p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a:pPr>
            <a:r>
              <a:rPr lang="en"/>
              <a:t>Describe the exam and interview</a:t>
            </a:r>
            <a:endParaRPr/>
          </a:p>
          <a:p>
            <a:pPr indent="-317500" lvl="2" marL="1371600" rtl="0" algn="l">
              <a:spcBef>
                <a:spcPts val="0"/>
              </a:spcBef>
              <a:spcAft>
                <a:spcPts val="0"/>
              </a:spcAft>
              <a:buSzPts val="1400"/>
              <a:buAutoNum type="romanLcPeriod"/>
            </a:pPr>
            <a:r>
              <a:rPr lang="en"/>
              <a:t>Personal medical history (chronic illness and surgical history)</a:t>
            </a:r>
            <a:endParaRPr/>
          </a:p>
          <a:p>
            <a:pPr indent="-317500" lvl="2" marL="1371600" rtl="0" algn="l">
              <a:spcBef>
                <a:spcPts val="0"/>
              </a:spcBef>
              <a:spcAft>
                <a:spcPts val="0"/>
              </a:spcAft>
              <a:buSzPts val="1400"/>
              <a:buAutoNum type="romanLcPeriod"/>
            </a:pPr>
            <a:r>
              <a:rPr lang="en"/>
              <a:t>Family medical history</a:t>
            </a:r>
            <a:endParaRPr/>
          </a:p>
          <a:p>
            <a:pPr indent="-317500" lvl="2" marL="1371600" rtl="0" algn="l">
              <a:spcBef>
                <a:spcPts val="0"/>
              </a:spcBef>
              <a:spcAft>
                <a:spcPts val="0"/>
              </a:spcAft>
              <a:buSzPts val="1400"/>
              <a:buAutoNum type="romanLcPeriod"/>
            </a:pPr>
            <a:r>
              <a:rPr lang="en"/>
              <a:t>Allergies</a:t>
            </a:r>
            <a:endParaRPr/>
          </a:p>
          <a:p>
            <a:pPr indent="-317500" lvl="2" marL="1371600" rtl="0" algn="l">
              <a:spcBef>
                <a:spcPts val="0"/>
              </a:spcBef>
              <a:spcAft>
                <a:spcPts val="0"/>
              </a:spcAft>
              <a:buSzPts val="1400"/>
              <a:buAutoNum type="romanLcPeriod"/>
            </a:pPr>
            <a:r>
              <a:rPr lang="en"/>
              <a:t>Medications</a:t>
            </a:r>
            <a:endParaRPr/>
          </a:p>
          <a:p>
            <a:pPr indent="-317500" lvl="2" marL="1371600" rtl="0" algn="l">
              <a:spcBef>
                <a:spcPts val="0"/>
              </a:spcBef>
              <a:spcAft>
                <a:spcPts val="0"/>
              </a:spcAft>
              <a:buSzPts val="1400"/>
              <a:buAutoNum type="romanLcPeriod"/>
            </a:pPr>
            <a:r>
              <a:rPr lang="en"/>
              <a:t>Record: health history, growth pattern, immunizations</a:t>
            </a:r>
            <a:endParaRPr/>
          </a:p>
          <a:p>
            <a:pPr indent="-317500" lvl="2" marL="1371600" rtl="0" algn="l">
              <a:spcBef>
                <a:spcPts val="0"/>
              </a:spcBef>
              <a:spcAft>
                <a:spcPts val="0"/>
              </a:spcAft>
              <a:buSzPts val="1400"/>
              <a:buAutoNum type="romanLcPeriod"/>
            </a:pPr>
            <a:r>
              <a:rPr lang="en"/>
              <a:t>Lifestyle: hours of sleep/exercise, type of foods you eat, what do you do for fun, how is school, do you have any friends, how is your relationship with your parents</a:t>
            </a:r>
            <a:endParaRPr/>
          </a:p>
          <a:p>
            <a:pPr indent="-317500" lvl="2" marL="1371600" rtl="0" algn="l">
              <a:spcBef>
                <a:spcPts val="0"/>
              </a:spcBef>
              <a:spcAft>
                <a:spcPts val="0"/>
              </a:spcAft>
              <a:buSzPts val="1400"/>
              <a:buAutoNum type="romanLcPeriod"/>
            </a:pPr>
            <a:r>
              <a:rPr lang="en"/>
              <a:t>Physical exam: Heart rate, blood pressure, height, weight, heart and lung sounds, ears, mouth, throat, eye exam, reflexes, signs of puberty, overall general health</a:t>
            </a:r>
            <a:endParaRPr/>
          </a:p>
          <a:p>
            <a:pPr indent="0" lvl="0" marL="1371600" rtl="0" algn="l">
              <a:lnSpc>
                <a:spcPct val="100000"/>
              </a:lnSpc>
              <a:spcBef>
                <a:spcPts val="1600"/>
              </a:spcBef>
              <a:spcAft>
                <a:spcPts val="0"/>
              </a:spcAft>
              <a:buNone/>
            </a:pPr>
            <a:r>
              <a:t/>
            </a:r>
            <a:endParaRPr sz="500"/>
          </a:p>
          <a:p>
            <a:pPr indent="-317500" lvl="1" marL="914400" rtl="0" algn="l">
              <a:spcBef>
                <a:spcPts val="0"/>
              </a:spcBef>
              <a:spcAft>
                <a:spcPts val="0"/>
              </a:spcAft>
              <a:buSzPts val="1400"/>
              <a:buAutoNum type="alphaLcPeriod"/>
            </a:pPr>
            <a:r>
              <a:rPr lang="en"/>
              <a:t>Describe health recommendations the PCP made and what you have done in response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52"/>
          <p:cNvPicPr preferRelativeResize="0"/>
          <p:nvPr/>
        </p:nvPicPr>
        <p:blipFill>
          <a:blip r:embed="rId3">
            <a:alphaModFix/>
          </a:blip>
          <a:stretch>
            <a:fillRect/>
          </a:stretch>
        </p:blipFill>
        <p:spPr>
          <a:xfrm>
            <a:off x="152400" y="152400"/>
            <a:ext cx="4572000" cy="2609850"/>
          </a:xfrm>
          <a:prstGeom prst="rect">
            <a:avLst/>
          </a:prstGeom>
          <a:noFill/>
          <a:ln>
            <a:noFill/>
          </a:ln>
        </p:spPr>
      </p:pic>
      <p:pic>
        <p:nvPicPr>
          <p:cNvPr id="322" name="Google Shape;322;p52"/>
          <p:cNvPicPr preferRelativeResize="0"/>
          <p:nvPr/>
        </p:nvPicPr>
        <p:blipFill>
          <a:blip r:embed="rId4">
            <a:alphaModFix/>
          </a:blip>
          <a:stretch>
            <a:fillRect/>
          </a:stretch>
        </p:blipFill>
        <p:spPr>
          <a:xfrm>
            <a:off x="4876800" y="152400"/>
            <a:ext cx="4114798" cy="2743199"/>
          </a:xfrm>
          <a:prstGeom prst="rect">
            <a:avLst/>
          </a:prstGeom>
          <a:noFill/>
          <a:ln>
            <a:noFill/>
          </a:ln>
        </p:spPr>
      </p:pic>
      <p:pic>
        <p:nvPicPr>
          <p:cNvPr id="323" name="Google Shape;323;p52"/>
          <p:cNvPicPr preferRelativeResize="0"/>
          <p:nvPr/>
        </p:nvPicPr>
        <p:blipFill>
          <a:blip r:embed="rId5">
            <a:alphaModFix/>
          </a:blip>
          <a:stretch>
            <a:fillRect/>
          </a:stretch>
        </p:blipFill>
        <p:spPr>
          <a:xfrm>
            <a:off x="152400" y="2914650"/>
            <a:ext cx="3688432" cy="2076451"/>
          </a:xfrm>
          <a:prstGeom prst="rect">
            <a:avLst/>
          </a:prstGeom>
          <a:noFill/>
          <a:ln>
            <a:noFill/>
          </a:ln>
        </p:spPr>
      </p:pic>
      <p:pic>
        <p:nvPicPr>
          <p:cNvPr id="324" name="Google Shape;324;p52"/>
          <p:cNvPicPr preferRelativeResize="0"/>
          <p:nvPr/>
        </p:nvPicPr>
        <p:blipFill>
          <a:blip r:embed="rId6">
            <a:alphaModFix/>
          </a:blip>
          <a:stretch>
            <a:fillRect/>
          </a:stretch>
        </p:blipFill>
        <p:spPr>
          <a:xfrm>
            <a:off x="4791032" y="2981324"/>
            <a:ext cx="3454403" cy="19431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4</a:t>
            </a:r>
            <a:endParaRPr/>
          </a:p>
        </p:txBody>
      </p:sp>
      <p:sp>
        <p:nvSpPr>
          <p:cNvPr id="330" name="Google Shape;330;p5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Strength Building</a:t>
            </a:r>
            <a:endParaRPr/>
          </a:p>
          <a:p>
            <a:pPr indent="-317500" lvl="1" marL="914400" rtl="0" algn="l">
              <a:spcBef>
                <a:spcPts val="0"/>
              </a:spcBef>
              <a:spcAft>
                <a:spcPts val="0"/>
              </a:spcAft>
              <a:buSzPts val="1400"/>
              <a:buAutoNum type="alphaLcPeriod"/>
            </a:pPr>
            <a:r>
              <a:rPr lang="en"/>
              <a:t>Recommended 3 sets of each 3-4 x/week</a:t>
            </a:r>
            <a:endParaRPr/>
          </a:p>
          <a:p>
            <a:pPr indent="-317500" lvl="1" marL="914400" rtl="0" algn="l">
              <a:spcBef>
                <a:spcPts val="0"/>
              </a:spcBef>
              <a:spcAft>
                <a:spcPts val="0"/>
              </a:spcAft>
              <a:buSzPts val="1400"/>
              <a:buAutoNum type="alphaLcPeriod"/>
            </a:pPr>
            <a:r>
              <a:rPr lang="en"/>
              <a:t>Pushups</a:t>
            </a:r>
            <a:endParaRPr/>
          </a:p>
          <a:p>
            <a:pPr indent="-317500" lvl="2" marL="1371600" rtl="0" algn="l">
              <a:spcBef>
                <a:spcPts val="0"/>
              </a:spcBef>
              <a:spcAft>
                <a:spcPts val="0"/>
              </a:spcAft>
              <a:buSzPts val="1400"/>
              <a:buAutoNum type="romanLcPeriod"/>
            </a:pPr>
            <a:r>
              <a:rPr lang="en"/>
              <a:t>Build muscles of arms, chest, shoulders</a:t>
            </a:r>
            <a:endParaRPr/>
          </a:p>
          <a:p>
            <a:pPr indent="-317500" lvl="1" marL="914400" rtl="0" algn="l">
              <a:spcBef>
                <a:spcPts val="0"/>
              </a:spcBef>
              <a:spcAft>
                <a:spcPts val="0"/>
              </a:spcAft>
              <a:buSzPts val="1400"/>
              <a:buAutoNum type="alphaLcPeriod"/>
            </a:pPr>
            <a:r>
              <a:rPr lang="en"/>
              <a:t>Situps</a:t>
            </a:r>
            <a:endParaRPr/>
          </a:p>
          <a:p>
            <a:pPr indent="-317500" lvl="2" marL="1371600" rtl="0" algn="l">
              <a:spcBef>
                <a:spcPts val="0"/>
              </a:spcBef>
              <a:spcAft>
                <a:spcPts val="0"/>
              </a:spcAft>
              <a:buSzPts val="1400"/>
              <a:buAutoNum type="romanLcPeriod"/>
            </a:pPr>
            <a:r>
              <a:rPr lang="en"/>
              <a:t>Strengthen the muscles of the abdomen</a:t>
            </a:r>
            <a:endParaRPr/>
          </a:p>
          <a:p>
            <a:pPr indent="-317500" lvl="1" marL="914400" rtl="0" algn="l">
              <a:spcBef>
                <a:spcPts val="0"/>
              </a:spcBef>
              <a:spcAft>
                <a:spcPts val="0"/>
              </a:spcAft>
              <a:buSzPts val="1400"/>
              <a:buAutoNum type="alphaLcPeriod"/>
            </a:pPr>
            <a:r>
              <a:rPr lang="en"/>
              <a:t>Curl-ups</a:t>
            </a:r>
            <a:endParaRPr/>
          </a:p>
          <a:p>
            <a:pPr indent="-317500" lvl="2" marL="1371600" rtl="0" algn="l">
              <a:spcBef>
                <a:spcPts val="0"/>
              </a:spcBef>
              <a:spcAft>
                <a:spcPts val="0"/>
              </a:spcAft>
              <a:buSzPts val="1400"/>
              <a:buAutoNum type="romanLcPeriod"/>
            </a:pPr>
            <a:r>
              <a:rPr lang="en"/>
              <a:t>Situps that are protective of your spine</a:t>
            </a:r>
            <a:endParaRPr/>
          </a:p>
          <a:p>
            <a:pPr indent="-317500" lvl="1" marL="914400" rtl="0" algn="l">
              <a:spcBef>
                <a:spcPts val="0"/>
              </a:spcBef>
              <a:spcAft>
                <a:spcPts val="0"/>
              </a:spcAft>
              <a:buSzPts val="1400"/>
              <a:buAutoNum type="alphaLcPeriod"/>
            </a:pPr>
            <a:r>
              <a:rPr lang="en"/>
              <a:t>One Mile Walk/Run</a:t>
            </a:r>
            <a:endParaRPr/>
          </a:p>
          <a:p>
            <a:pPr indent="-317500" lvl="2" marL="1371600" rtl="0" algn="l">
              <a:spcBef>
                <a:spcPts val="0"/>
              </a:spcBef>
              <a:spcAft>
                <a:spcPts val="0"/>
              </a:spcAft>
              <a:buSzPts val="1400"/>
              <a:buAutoNum type="romanLcPeriod"/>
            </a:pPr>
            <a:r>
              <a:rPr lang="en"/>
              <a:t>Strengthens heart, lungs, and muscles of legs/hips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4"/>
          <p:cNvPicPr preferRelativeResize="0"/>
          <p:nvPr/>
        </p:nvPicPr>
        <p:blipFill rotWithShape="1">
          <a:blip r:embed="rId3">
            <a:alphaModFix/>
          </a:blip>
          <a:srcRect b="0" l="3577" r="6534" t="23412"/>
          <a:stretch/>
        </p:blipFill>
        <p:spPr>
          <a:xfrm>
            <a:off x="88300" y="3086502"/>
            <a:ext cx="3353199" cy="1904597"/>
          </a:xfrm>
          <a:prstGeom prst="rect">
            <a:avLst/>
          </a:prstGeom>
          <a:noFill/>
          <a:ln>
            <a:noFill/>
          </a:ln>
        </p:spPr>
      </p:pic>
      <p:pic>
        <p:nvPicPr>
          <p:cNvPr id="336" name="Google Shape;336;p54"/>
          <p:cNvPicPr preferRelativeResize="0"/>
          <p:nvPr/>
        </p:nvPicPr>
        <p:blipFill>
          <a:blip r:embed="rId4">
            <a:alphaModFix/>
          </a:blip>
          <a:stretch>
            <a:fillRect/>
          </a:stretch>
        </p:blipFill>
        <p:spPr>
          <a:xfrm>
            <a:off x="88300" y="304150"/>
            <a:ext cx="2684250" cy="2684250"/>
          </a:xfrm>
          <a:prstGeom prst="rect">
            <a:avLst/>
          </a:prstGeom>
          <a:noFill/>
          <a:ln>
            <a:noFill/>
          </a:ln>
        </p:spPr>
      </p:pic>
      <p:pic>
        <p:nvPicPr>
          <p:cNvPr id="337" name="Google Shape;337;p54"/>
          <p:cNvPicPr preferRelativeResize="0"/>
          <p:nvPr/>
        </p:nvPicPr>
        <p:blipFill>
          <a:blip r:embed="rId5">
            <a:alphaModFix/>
          </a:blip>
          <a:stretch>
            <a:fillRect/>
          </a:stretch>
        </p:blipFill>
        <p:spPr>
          <a:xfrm>
            <a:off x="2895399" y="230875"/>
            <a:ext cx="3353200" cy="2517533"/>
          </a:xfrm>
          <a:prstGeom prst="rect">
            <a:avLst/>
          </a:prstGeom>
          <a:noFill/>
          <a:ln>
            <a:noFill/>
          </a:ln>
        </p:spPr>
      </p:pic>
      <p:pic>
        <p:nvPicPr>
          <p:cNvPr id="338" name="Google Shape;338;p54"/>
          <p:cNvPicPr preferRelativeResize="0"/>
          <p:nvPr/>
        </p:nvPicPr>
        <p:blipFill>
          <a:blip r:embed="rId6">
            <a:alphaModFix/>
          </a:blip>
          <a:stretch>
            <a:fillRect/>
          </a:stretch>
        </p:blipFill>
        <p:spPr>
          <a:xfrm>
            <a:off x="6271150" y="61350"/>
            <a:ext cx="2684250" cy="1907230"/>
          </a:xfrm>
          <a:prstGeom prst="rect">
            <a:avLst/>
          </a:prstGeom>
          <a:noFill/>
          <a:ln>
            <a:noFill/>
          </a:ln>
        </p:spPr>
      </p:pic>
      <p:pic>
        <p:nvPicPr>
          <p:cNvPr id="339" name="Google Shape;339;p54"/>
          <p:cNvPicPr preferRelativeResize="0"/>
          <p:nvPr/>
        </p:nvPicPr>
        <p:blipFill>
          <a:blip r:embed="rId7">
            <a:alphaModFix/>
          </a:blip>
          <a:stretch>
            <a:fillRect/>
          </a:stretch>
        </p:blipFill>
        <p:spPr>
          <a:xfrm>
            <a:off x="3659550" y="2818375"/>
            <a:ext cx="2846450" cy="2134825"/>
          </a:xfrm>
          <a:prstGeom prst="rect">
            <a:avLst/>
          </a:prstGeom>
          <a:noFill/>
          <a:ln>
            <a:noFill/>
          </a:ln>
        </p:spPr>
      </p:pic>
      <p:pic>
        <p:nvPicPr>
          <p:cNvPr id="340" name="Google Shape;340;p54"/>
          <p:cNvPicPr preferRelativeResize="0"/>
          <p:nvPr/>
        </p:nvPicPr>
        <p:blipFill rotWithShape="1">
          <a:blip r:embed="rId8">
            <a:alphaModFix/>
          </a:blip>
          <a:srcRect b="0" l="15913" r="16367" t="0"/>
          <a:stretch/>
        </p:blipFill>
        <p:spPr>
          <a:xfrm>
            <a:off x="6674975" y="1968576"/>
            <a:ext cx="2125650" cy="313907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46" name="Google Shape;346;p5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Explain the following about nutrition</a:t>
            </a:r>
            <a:endParaRPr/>
          </a:p>
          <a:p>
            <a:pPr indent="-317500" lvl="1" marL="914400" rtl="0" algn="l">
              <a:spcBef>
                <a:spcPts val="0"/>
              </a:spcBef>
              <a:spcAft>
                <a:spcPts val="0"/>
              </a:spcAft>
              <a:buSzPts val="1400"/>
              <a:buAutoNum type="alphaLcPeriod"/>
            </a:pPr>
            <a:r>
              <a:rPr lang="en"/>
              <a:t>The importance of good nutrition</a:t>
            </a:r>
            <a:endParaRPr/>
          </a:p>
          <a:p>
            <a:pPr indent="-317500" lvl="1" marL="914400" rtl="0" algn="l">
              <a:spcBef>
                <a:spcPts val="0"/>
              </a:spcBef>
              <a:spcAft>
                <a:spcPts val="0"/>
              </a:spcAft>
              <a:buSzPts val="1400"/>
              <a:buAutoNum type="alphaLcPeriod"/>
            </a:pPr>
            <a:r>
              <a:rPr lang="en"/>
              <a:t>What good nutrition means to you</a:t>
            </a:r>
            <a:endParaRPr/>
          </a:p>
          <a:p>
            <a:pPr indent="-317500" lvl="1" marL="914400" rtl="0" algn="l">
              <a:spcBef>
                <a:spcPts val="0"/>
              </a:spcBef>
              <a:spcAft>
                <a:spcPts val="0"/>
              </a:spcAft>
              <a:buSzPts val="1400"/>
              <a:buAutoNum type="alphaLcPeriod"/>
            </a:pPr>
            <a:r>
              <a:rPr lang="en"/>
              <a:t>How good nutrition is related to the other components of personal fitness</a:t>
            </a:r>
            <a:endParaRPr/>
          </a:p>
          <a:p>
            <a:pPr indent="-317500" lvl="1" marL="914400" rtl="0" algn="l">
              <a:spcBef>
                <a:spcPts val="0"/>
              </a:spcBef>
              <a:spcAft>
                <a:spcPts val="0"/>
              </a:spcAft>
              <a:buSzPts val="1400"/>
              <a:buAutoNum type="alphaLcPeriod"/>
            </a:pPr>
            <a:r>
              <a:rPr lang="en"/>
              <a:t>The three components of maintaining a healthy weight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52" name="Google Shape;352;p5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Nutritious Food</a:t>
            </a:r>
            <a:endParaRPr/>
          </a:p>
          <a:p>
            <a:pPr indent="-342900" lvl="0" marL="457200" rtl="0" algn="l">
              <a:spcBef>
                <a:spcPts val="1600"/>
              </a:spcBef>
              <a:spcAft>
                <a:spcPts val="0"/>
              </a:spcAft>
              <a:buSzPts val="1800"/>
              <a:buAutoNum type="arabicPeriod"/>
            </a:pPr>
            <a:r>
              <a:rPr lang="en"/>
              <a:t>Serve as a source of energy</a:t>
            </a:r>
            <a:endParaRPr/>
          </a:p>
          <a:p>
            <a:pPr indent="-342900" lvl="0" marL="457200" rtl="0" algn="l">
              <a:spcBef>
                <a:spcPts val="0"/>
              </a:spcBef>
              <a:spcAft>
                <a:spcPts val="0"/>
              </a:spcAft>
              <a:buSzPts val="1800"/>
              <a:buAutoNum type="arabicPeriod"/>
            </a:pPr>
            <a:r>
              <a:rPr lang="en"/>
              <a:t>Build/repair your body</a:t>
            </a:r>
            <a:endParaRPr/>
          </a:p>
          <a:p>
            <a:pPr indent="-342900" lvl="0" marL="457200" rtl="0" algn="l">
              <a:spcBef>
                <a:spcPts val="0"/>
              </a:spcBef>
              <a:spcAft>
                <a:spcPts val="0"/>
              </a:spcAft>
              <a:buSzPts val="1800"/>
              <a:buAutoNum type="arabicPeriod"/>
            </a:pPr>
            <a:r>
              <a:rPr lang="en"/>
              <a:t>Provide required vitamins, minerals, and fiber</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353" name="Google Shape;353;p56"/>
          <p:cNvPicPr preferRelativeResize="0"/>
          <p:nvPr/>
        </p:nvPicPr>
        <p:blipFill rotWithShape="1">
          <a:blip r:embed="rId3">
            <a:alphaModFix/>
          </a:blip>
          <a:srcRect b="11047" l="0" r="0" t="0"/>
          <a:stretch/>
        </p:blipFill>
        <p:spPr>
          <a:xfrm>
            <a:off x="5789513" y="1475325"/>
            <a:ext cx="3315237" cy="3302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59" name="Google Shape;359;p5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Hydration</a:t>
            </a:r>
            <a:endParaRPr/>
          </a:p>
          <a:p>
            <a:pPr indent="-342900" lvl="0" marL="457200" rtl="0" algn="l">
              <a:spcBef>
                <a:spcPts val="1600"/>
              </a:spcBef>
              <a:spcAft>
                <a:spcPts val="0"/>
              </a:spcAft>
              <a:buSzPts val="1800"/>
              <a:buAutoNum type="arabicPeriod"/>
            </a:pPr>
            <a:r>
              <a:rPr lang="en"/>
              <a:t>WATER</a:t>
            </a:r>
            <a:endParaRPr/>
          </a:p>
          <a:p>
            <a:pPr indent="-317500" lvl="1" marL="914400" rtl="0" algn="l">
              <a:spcBef>
                <a:spcPts val="0"/>
              </a:spcBef>
              <a:spcAft>
                <a:spcPts val="0"/>
              </a:spcAft>
              <a:buSzPts val="1400"/>
              <a:buAutoNum type="alphaLcPeriod"/>
            </a:pPr>
            <a:r>
              <a:rPr lang="en"/>
              <a:t>Drink enough to quench thirst and have yellow/clear urine </a:t>
            </a:r>
            <a:endParaRPr/>
          </a:p>
          <a:p>
            <a:pPr indent="0" lvl="0" marL="0" rtl="0" algn="l">
              <a:spcBef>
                <a:spcPts val="1600"/>
              </a:spcBef>
              <a:spcAft>
                <a:spcPts val="1600"/>
              </a:spcAft>
              <a:buNone/>
            </a:pPr>
            <a:r>
              <a:t/>
            </a:r>
            <a:endParaRPr/>
          </a:p>
        </p:txBody>
      </p:sp>
      <p:pic>
        <p:nvPicPr>
          <p:cNvPr id="360" name="Google Shape;360;p57"/>
          <p:cNvPicPr preferRelativeResize="0"/>
          <p:nvPr/>
        </p:nvPicPr>
        <p:blipFill>
          <a:blip r:embed="rId3">
            <a:alphaModFix/>
          </a:blip>
          <a:stretch>
            <a:fillRect/>
          </a:stretch>
        </p:blipFill>
        <p:spPr>
          <a:xfrm>
            <a:off x="1675250" y="2419675"/>
            <a:ext cx="5241626" cy="2620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66" name="Google Shape;366;p5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MyPlate: Homepage</a:t>
            </a:r>
            <a:endParaRPr/>
          </a:p>
          <a:p>
            <a:pPr indent="0" lvl="0" marL="0" rtl="0" algn="l">
              <a:spcBef>
                <a:spcPts val="1600"/>
              </a:spcBef>
              <a:spcAft>
                <a:spcPts val="0"/>
              </a:spcAft>
              <a:buNone/>
            </a:pPr>
            <a:r>
              <a:rPr lang="en"/>
              <a:t>Food Groups</a:t>
            </a:r>
            <a:endParaRPr/>
          </a:p>
          <a:p>
            <a:pPr indent="-342900" lvl="0" marL="457200" rtl="0" algn="l">
              <a:spcBef>
                <a:spcPts val="1600"/>
              </a:spcBef>
              <a:spcAft>
                <a:spcPts val="0"/>
              </a:spcAft>
              <a:buSzPts val="1800"/>
              <a:buAutoNum type="arabicPeriod"/>
            </a:pPr>
            <a:r>
              <a:rPr lang="en"/>
              <a:t>Grains (orange)</a:t>
            </a:r>
            <a:endParaRPr/>
          </a:p>
          <a:p>
            <a:pPr indent="-342900" lvl="0" marL="457200" rtl="0" algn="l">
              <a:spcBef>
                <a:spcPts val="0"/>
              </a:spcBef>
              <a:spcAft>
                <a:spcPts val="0"/>
              </a:spcAft>
              <a:buSzPts val="1800"/>
              <a:buAutoNum type="arabicPeriod"/>
            </a:pPr>
            <a:r>
              <a:rPr lang="en"/>
              <a:t>Vegetables (green)</a:t>
            </a:r>
            <a:endParaRPr/>
          </a:p>
          <a:p>
            <a:pPr indent="-342900" lvl="0" marL="457200" rtl="0" algn="l">
              <a:spcBef>
                <a:spcPts val="0"/>
              </a:spcBef>
              <a:spcAft>
                <a:spcPts val="0"/>
              </a:spcAft>
              <a:buSzPts val="1800"/>
              <a:buAutoNum type="arabicPeriod"/>
            </a:pPr>
            <a:r>
              <a:rPr lang="en"/>
              <a:t>Fruits (red)</a:t>
            </a:r>
            <a:endParaRPr/>
          </a:p>
          <a:p>
            <a:pPr indent="-342900" lvl="0" marL="457200" rtl="0" algn="l">
              <a:spcBef>
                <a:spcPts val="0"/>
              </a:spcBef>
              <a:spcAft>
                <a:spcPts val="0"/>
              </a:spcAft>
              <a:buSzPts val="1800"/>
              <a:buAutoNum type="arabicPeriod"/>
            </a:pPr>
            <a:r>
              <a:rPr lang="en"/>
              <a:t>Dairy (blue)</a:t>
            </a:r>
            <a:endParaRPr/>
          </a:p>
          <a:p>
            <a:pPr indent="-342900" lvl="0" marL="457200" rtl="0" algn="l">
              <a:spcBef>
                <a:spcPts val="0"/>
              </a:spcBef>
              <a:spcAft>
                <a:spcPts val="0"/>
              </a:spcAft>
              <a:buSzPts val="1800"/>
              <a:buAutoNum type="arabicPeriod"/>
            </a:pPr>
            <a:r>
              <a:rPr lang="en"/>
              <a:t>Protein (purple)</a:t>
            </a:r>
            <a:endParaRPr/>
          </a:p>
          <a:p>
            <a:pPr indent="-342900" lvl="0" marL="457200" rtl="0" algn="l">
              <a:spcBef>
                <a:spcPts val="0"/>
              </a:spcBef>
              <a:spcAft>
                <a:spcPts val="0"/>
              </a:spcAft>
              <a:buSzPts val="1800"/>
              <a:buAutoNum type="arabicPeriod"/>
            </a:pPr>
            <a:r>
              <a:rPr lang="en"/>
              <a:t>Fats and Oils</a:t>
            </a:r>
            <a:endParaRPr/>
          </a:p>
        </p:txBody>
      </p:sp>
      <p:pic>
        <p:nvPicPr>
          <p:cNvPr id="367" name="Google Shape;367;p58"/>
          <p:cNvPicPr preferRelativeResize="0"/>
          <p:nvPr/>
        </p:nvPicPr>
        <p:blipFill>
          <a:blip r:embed="rId4">
            <a:alphaModFix/>
          </a:blip>
          <a:stretch>
            <a:fillRect/>
          </a:stretch>
        </p:blipFill>
        <p:spPr>
          <a:xfrm>
            <a:off x="4473900" y="947725"/>
            <a:ext cx="4572000" cy="32480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73" name="Google Shape;373;p5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Groups</a:t>
            </a:r>
            <a:endParaRPr/>
          </a:p>
          <a:p>
            <a:pPr indent="-342900" lvl="0" marL="457200" rtl="0" algn="l">
              <a:spcBef>
                <a:spcPts val="1600"/>
              </a:spcBef>
              <a:spcAft>
                <a:spcPts val="0"/>
              </a:spcAft>
              <a:buSzPts val="1800"/>
              <a:buAutoNum type="arabicPeriod"/>
            </a:pPr>
            <a:r>
              <a:rPr lang="en"/>
              <a:t>Grains </a:t>
            </a:r>
            <a:endParaRPr/>
          </a:p>
          <a:p>
            <a:pPr indent="-317500" lvl="1" marL="914400" rtl="0" algn="l">
              <a:spcBef>
                <a:spcPts val="0"/>
              </a:spcBef>
              <a:spcAft>
                <a:spcPts val="0"/>
              </a:spcAft>
              <a:buSzPts val="1400"/>
              <a:buAutoNum type="alphaLcPeriod"/>
            </a:pPr>
            <a:r>
              <a:rPr lang="en"/>
              <a:t>Cereals, breads, crackers, rice, pasta</a:t>
            </a:r>
            <a:endParaRPr/>
          </a:p>
          <a:p>
            <a:pPr indent="-317500" lvl="1" marL="914400" rtl="0" algn="l">
              <a:spcBef>
                <a:spcPts val="0"/>
              </a:spcBef>
              <a:spcAft>
                <a:spcPts val="0"/>
              </a:spcAft>
              <a:buSzPts val="1400"/>
              <a:buAutoNum type="alphaLcPeriod"/>
            </a:pPr>
            <a:r>
              <a:rPr lang="en"/>
              <a:t>Carbohydrate</a:t>
            </a:r>
            <a:endParaRPr/>
          </a:p>
          <a:p>
            <a:pPr indent="-317500" lvl="1" marL="914400" rtl="0" algn="l">
              <a:spcBef>
                <a:spcPts val="0"/>
              </a:spcBef>
              <a:spcAft>
                <a:spcPts val="0"/>
              </a:spcAft>
              <a:buSzPts val="1400"/>
              <a:buAutoNum type="alphaLcPeriod"/>
            </a:pPr>
            <a:r>
              <a:rPr lang="en"/>
              <a:t>Whole grain foods: oatmeal, whole grain bread, brown rice</a:t>
            </a:r>
            <a:endParaRPr/>
          </a:p>
          <a:p>
            <a:pPr indent="-317500" lvl="2" marL="1371600" rtl="0" algn="l">
              <a:spcBef>
                <a:spcPts val="0"/>
              </a:spcBef>
              <a:spcAft>
                <a:spcPts val="0"/>
              </a:spcAft>
              <a:buSzPts val="1400"/>
              <a:buAutoNum type="romanLcPeriod"/>
            </a:pPr>
            <a:r>
              <a:rPr lang="en"/>
              <a:t>More fiber, vitamins, minerals</a:t>
            </a:r>
            <a:endParaRPr/>
          </a:p>
          <a:p>
            <a:pPr indent="-317500" lvl="1" marL="914400" rtl="0" algn="l">
              <a:spcBef>
                <a:spcPts val="0"/>
              </a:spcBef>
              <a:spcAft>
                <a:spcPts val="0"/>
              </a:spcAft>
              <a:buSzPts val="1400"/>
              <a:buAutoNum type="alphaLcPeriod"/>
            </a:pPr>
            <a:r>
              <a:rPr lang="en"/>
              <a:t>Highly processed foods: white bread, white rice, sugar breakfast cereals</a:t>
            </a:r>
            <a:endParaRPr/>
          </a:p>
          <a:p>
            <a:pPr indent="-342900" lvl="0" marL="457200" rtl="0" algn="l">
              <a:spcBef>
                <a:spcPts val="0"/>
              </a:spcBef>
              <a:spcAft>
                <a:spcPts val="0"/>
              </a:spcAft>
              <a:buSzPts val="1800"/>
              <a:buAutoNum type="arabicPeriod"/>
            </a:pPr>
            <a:r>
              <a:rPr lang="en"/>
              <a:t>Vegetables </a:t>
            </a:r>
            <a:endParaRPr/>
          </a:p>
          <a:p>
            <a:pPr indent="-317500" lvl="1" marL="914400" rtl="0" algn="l">
              <a:spcBef>
                <a:spcPts val="0"/>
              </a:spcBef>
              <a:spcAft>
                <a:spcPts val="0"/>
              </a:spcAft>
              <a:buSzPts val="1400"/>
              <a:buAutoNum type="alphaLcPeriod"/>
            </a:pPr>
            <a:r>
              <a:rPr lang="en"/>
              <a:t>Broccoli, spinach, leafy greens</a:t>
            </a:r>
            <a:endParaRPr/>
          </a:p>
          <a:p>
            <a:pPr indent="-317500" lvl="2" marL="1371600" rtl="0" algn="l">
              <a:spcBef>
                <a:spcPts val="0"/>
              </a:spcBef>
              <a:spcAft>
                <a:spcPts val="0"/>
              </a:spcAft>
              <a:buSzPts val="1400"/>
              <a:buAutoNum type="romanLcPeriod"/>
            </a:pPr>
            <a:r>
              <a:rPr lang="en"/>
              <a:t>High in vitamin A, vitamin C, and many other minerals</a:t>
            </a:r>
            <a:endParaRPr/>
          </a:p>
          <a:p>
            <a:pPr indent="-317500" lvl="1" marL="914400" rtl="0" algn="l">
              <a:spcBef>
                <a:spcPts val="0"/>
              </a:spcBef>
              <a:spcAft>
                <a:spcPts val="0"/>
              </a:spcAft>
              <a:buSzPts val="1400"/>
              <a:buAutoNum type="alphaLcPeriod"/>
            </a:pPr>
            <a:r>
              <a:rPr lang="en"/>
              <a:t>Carrots, sweet potatoes, other orange veg</a:t>
            </a:r>
            <a:endParaRPr/>
          </a:p>
          <a:p>
            <a:pPr indent="-317500" lvl="2" marL="1371600" rtl="0" algn="l">
              <a:spcBef>
                <a:spcPts val="0"/>
              </a:spcBef>
              <a:spcAft>
                <a:spcPts val="0"/>
              </a:spcAft>
              <a:buSzPts val="1400"/>
              <a:buAutoNum type="romanLcPeriod"/>
            </a:pPr>
            <a:r>
              <a:rPr lang="en"/>
              <a:t>High in vitamin A</a:t>
            </a:r>
            <a:endParaRPr/>
          </a:p>
          <a:p>
            <a:pPr indent="-317500" lvl="1" marL="914400" rtl="0" algn="l">
              <a:spcBef>
                <a:spcPts val="0"/>
              </a:spcBef>
              <a:spcAft>
                <a:spcPts val="0"/>
              </a:spcAft>
              <a:buSzPts val="1400"/>
              <a:buAutoNum type="alphaLcPeriod"/>
            </a:pPr>
            <a:r>
              <a:rPr lang="en"/>
              <a:t>Eaten raw, steamed, microwaved</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79" name="Google Shape;379;p6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Groups</a:t>
            </a:r>
            <a:endParaRPr/>
          </a:p>
          <a:p>
            <a:pPr indent="-342900" lvl="0" marL="457200" rtl="0" algn="l">
              <a:spcBef>
                <a:spcPts val="1600"/>
              </a:spcBef>
              <a:spcAft>
                <a:spcPts val="0"/>
              </a:spcAft>
              <a:buSzPts val="1800"/>
              <a:buAutoNum type="arabicPeriod" startAt="3"/>
            </a:pPr>
            <a:r>
              <a:rPr lang="en"/>
              <a:t>Fruits </a:t>
            </a:r>
            <a:endParaRPr/>
          </a:p>
          <a:p>
            <a:pPr indent="-317500" lvl="1" marL="914400" rtl="0" algn="l">
              <a:spcBef>
                <a:spcPts val="0"/>
              </a:spcBef>
              <a:spcAft>
                <a:spcPts val="0"/>
              </a:spcAft>
              <a:buSzPts val="1400"/>
              <a:buAutoNum type="alphaLcPeriod"/>
            </a:pPr>
            <a:r>
              <a:rPr lang="en"/>
              <a:t>Apples, oranges, bananas, berries</a:t>
            </a:r>
            <a:endParaRPr/>
          </a:p>
          <a:p>
            <a:pPr indent="-342900" lvl="0" marL="457200" rtl="0" algn="l">
              <a:spcBef>
                <a:spcPts val="0"/>
              </a:spcBef>
              <a:spcAft>
                <a:spcPts val="0"/>
              </a:spcAft>
              <a:buSzPts val="1800"/>
              <a:buAutoNum type="arabicPeriod" startAt="3"/>
            </a:pPr>
            <a:r>
              <a:rPr lang="en"/>
              <a:t>Dairy </a:t>
            </a:r>
            <a:endParaRPr/>
          </a:p>
          <a:p>
            <a:pPr indent="-317500" lvl="1" marL="914400" rtl="0" algn="l">
              <a:spcBef>
                <a:spcPts val="0"/>
              </a:spcBef>
              <a:spcAft>
                <a:spcPts val="0"/>
              </a:spcAft>
              <a:buSzPts val="1400"/>
              <a:buAutoNum type="alphaLcPeriod"/>
            </a:pPr>
            <a:r>
              <a:rPr lang="en"/>
              <a:t>Low-fat milk, yogurt, pudding, cheese, ice cream</a:t>
            </a:r>
            <a:endParaRPr/>
          </a:p>
          <a:p>
            <a:pPr indent="-317500" lvl="2" marL="1371600" rtl="0" algn="l">
              <a:spcBef>
                <a:spcPts val="0"/>
              </a:spcBef>
              <a:spcAft>
                <a:spcPts val="0"/>
              </a:spcAft>
              <a:buSzPts val="1400"/>
              <a:buAutoNum type="romanLcPeriod"/>
            </a:pPr>
            <a:r>
              <a:rPr lang="en"/>
              <a:t>Rich in vitamins and calcium, important for bone strength</a:t>
            </a:r>
            <a:endParaRPr/>
          </a:p>
          <a:p>
            <a:pPr indent="-342900" lvl="0" marL="457200" rtl="0" algn="l">
              <a:spcBef>
                <a:spcPts val="0"/>
              </a:spcBef>
              <a:spcAft>
                <a:spcPts val="0"/>
              </a:spcAft>
              <a:buSzPts val="1800"/>
              <a:buAutoNum type="arabicPeriod" startAt="3"/>
            </a:pPr>
            <a:r>
              <a:rPr lang="en"/>
              <a:t>Protein </a:t>
            </a:r>
            <a:endParaRPr/>
          </a:p>
          <a:p>
            <a:pPr indent="-317500" lvl="1" marL="914400" rtl="0" algn="l">
              <a:spcBef>
                <a:spcPts val="0"/>
              </a:spcBef>
              <a:spcAft>
                <a:spcPts val="0"/>
              </a:spcAft>
              <a:buSzPts val="1400"/>
              <a:buAutoNum type="alphaLcPeriod"/>
            </a:pPr>
            <a:r>
              <a:rPr lang="en"/>
              <a:t>Fish, poultry, beef, pork</a:t>
            </a:r>
            <a:endParaRPr/>
          </a:p>
          <a:p>
            <a:pPr indent="-317500" lvl="2" marL="1371600" rtl="0" algn="l">
              <a:spcBef>
                <a:spcPts val="0"/>
              </a:spcBef>
              <a:spcAft>
                <a:spcPts val="0"/>
              </a:spcAft>
              <a:buSzPts val="1400"/>
              <a:buAutoNum type="romanLcPeriod"/>
            </a:pPr>
            <a:r>
              <a:rPr lang="en"/>
              <a:t>Baked, broiled, grilled</a:t>
            </a:r>
            <a:endParaRPr/>
          </a:p>
          <a:p>
            <a:pPr indent="-317500" lvl="1" marL="914400" rtl="0" algn="l">
              <a:spcBef>
                <a:spcPts val="0"/>
              </a:spcBef>
              <a:spcAft>
                <a:spcPts val="0"/>
              </a:spcAft>
              <a:buSzPts val="1400"/>
              <a:buAutoNum type="alphaLcPeriod"/>
            </a:pPr>
            <a:r>
              <a:rPr lang="en"/>
              <a:t>Beans, legumes: peas, lentils</a:t>
            </a:r>
            <a:endParaRPr/>
          </a:p>
          <a:p>
            <a:pPr indent="-317500" lvl="2" marL="1371600" rtl="0" algn="l">
              <a:spcBef>
                <a:spcPts val="0"/>
              </a:spcBef>
              <a:spcAft>
                <a:spcPts val="0"/>
              </a:spcAft>
              <a:buSzPts val="1400"/>
              <a:buAutoNum type="romanLcPeriod"/>
            </a:pPr>
            <a:r>
              <a:rPr lang="en"/>
              <a:t>Includes fiber, other vitamins and minerals</a:t>
            </a:r>
            <a:endParaRPr/>
          </a:p>
          <a:p>
            <a:pPr indent="-317500" lvl="1" marL="914400" rtl="0" algn="l">
              <a:spcBef>
                <a:spcPts val="0"/>
              </a:spcBef>
              <a:spcAft>
                <a:spcPts val="0"/>
              </a:spcAft>
              <a:buSzPts val="1400"/>
              <a:buAutoNum type="alphaLcPeriod"/>
            </a:pPr>
            <a:r>
              <a:rPr lang="en"/>
              <a:t>Nuts and seeds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385" name="Google Shape;385;p6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Groups</a:t>
            </a:r>
            <a:endParaRPr/>
          </a:p>
          <a:p>
            <a:pPr indent="-342900" lvl="0" marL="457200" rtl="0" algn="l">
              <a:spcBef>
                <a:spcPts val="1600"/>
              </a:spcBef>
              <a:spcAft>
                <a:spcPts val="0"/>
              </a:spcAft>
              <a:buSzPts val="1800"/>
              <a:buAutoNum type="arabicPeriod" startAt="6"/>
            </a:pPr>
            <a:r>
              <a:rPr lang="en"/>
              <a:t>Fats and Oils</a:t>
            </a:r>
            <a:endParaRPr/>
          </a:p>
          <a:p>
            <a:pPr indent="-317500" lvl="1" marL="914400" rtl="0" algn="l">
              <a:spcBef>
                <a:spcPts val="0"/>
              </a:spcBef>
              <a:spcAft>
                <a:spcPts val="0"/>
              </a:spcAft>
              <a:buSzPts val="1400"/>
              <a:buAutoNum type="alphaLcPeriod"/>
            </a:pPr>
            <a:r>
              <a:rPr lang="en"/>
              <a:t>Unsaturated vs Saturated</a:t>
            </a:r>
            <a:endParaRPr/>
          </a:p>
          <a:p>
            <a:pPr indent="-317500" lvl="1" marL="914400" rtl="0" algn="l">
              <a:spcBef>
                <a:spcPts val="0"/>
              </a:spcBef>
              <a:spcAft>
                <a:spcPts val="0"/>
              </a:spcAft>
              <a:buSzPts val="1400"/>
              <a:buAutoNum type="alphaLcPeriod"/>
            </a:pPr>
            <a:r>
              <a:rPr lang="en"/>
              <a:t>Prefer fats from fish, nuts, and vegetable oils </a:t>
            </a:r>
            <a:endParaRPr/>
          </a:p>
          <a:p>
            <a:pPr indent="-317500" lvl="1" marL="914400" rtl="0" algn="l">
              <a:spcBef>
                <a:spcPts val="0"/>
              </a:spcBef>
              <a:spcAft>
                <a:spcPts val="0"/>
              </a:spcAft>
              <a:buSzPts val="1400"/>
              <a:buAutoNum type="alphaLcPeriod"/>
            </a:pPr>
            <a:r>
              <a:rPr lang="en"/>
              <a:t>Minimal solid fats: butter, margarine, shortening, lard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93" name="Google Shape;93;p1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startAt="3"/>
            </a:pPr>
            <a:r>
              <a:rPr lang="en"/>
              <a:t>Explain the following</a:t>
            </a:r>
            <a:endParaRPr/>
          </a:p>
          <a:p>
            <a:pPr indent="-317500" lvl="2" marL="1371600" rtl="0" algn="l">
              <a:spcBef>
                <a:spcPts val="0"/>
              </a:spcBef>
              <a:spcAft>
                <a:spcPts val="0"/>
              </a:spcAft>
              <a:buSzPts val="1400"/>
              <a:buAutoNum type="romanLcPeriod"/>
            </a:pPr>
            <a:r>
              <a:rPr lang="en"/>
              <a:t>Why are physical exams important</a:t>
            </a:r>
            <a:endParaRPr/>
          </a:p>
          <a:p>
            <a:pPr indent="-317500" lvl="3" marL="1828800" rtl="0" algn="l">
              <a:spcBef>
                <a:spcPts val="0"/>
              </a:spcBef>
              <a:spcAft>
                <a:spcPts val="0"/>
              </a:spcAft>
              <a:buSzPts val="1400"/>
              <a:buAutoNum type="arabicPeriod"/>
            </a:pPr>
            <a:r>
              <a:rPr lang="en"/>
              <a:t>Develop relationship with provider</a:t>
            </a:r>
            <a:endParaRPr/>
          </a:p>
          <a:p>
            <a:pPr indent="-317500" lvl="3" marL="1828800" rtl="0" algn="l">
              <a:spcBef>
                <a:spcPts val="0"/>
              </a:spcBef>
              <a:spcAft>
                <a:spcPts val="0"/>
              </a:spcAft>
              <a:buSzPts val="1400"/>
              <a:buAutoNum type="arabicPeriod"/>
            </a:pPr>
            <a:r>
              <a:rPr lang="en"/>
              <a:t>Advice for preventative care: immunizations, diet/exercise recommendation</a:t>
            </a:r>
            <a:endParaRPr/>
          </a:p>
          <a:p>
            <a:pPr indent="-317500" lvl="3" marL="1828800" rtl="0" algn="l">
              <a:spcBef>
                <a:spcPts val="0"/>
              </a:spcBef>
              <a:spcAft>
                <a:spcPts val="0"/>
              </a:spcAft>
              <a:buSzPts val="1400"/>
              <a:buAutoNum type="arabicPeriod"/>
            </a:pPr>
            <a:r>
              <a:rPr lang="en"/>
              <a:t>Screen for chronic illness</a:t>
            </a:r>
            <a:endParaRPr/>
          </a:p>
          <a:p>
            <a:pPr indent="-317500" lvl="3" marL="1828800" rtl="0" algn="l">
              <a:spcBef>
                <a:spcPts val="0"/>
              </a:spcBef>
              <a:spcAft>
                <a:spcPts val="0"/>
              </a:spcAft>
              <a:buSzPts val="1400"/>
              <a:buAutoNum type="arabicPeriod"/>
            </a:pPr>
            <a:r>
              <a:rPr lang="en"/>
              <a:t>Review medications and supplements</a:t>
            </a:r>
            <a:endParaRPr/>
          </a:p>
          <a:p>
            <a:pPr indent="-317500" lvl="3" marL="1828800" rtl="0" algn="l">
              <a:spcBef>
                <a:spcPts val="0"/>
              </a:spcBef>
              <a:spcAft>
                <a:spcPts val="0"/>
              </a:spcAft>
              <a:buSzPts val="1400"/>
              <a:buAutoNum type="arabicPeriod"/>
            </a:pPr>
            <a:r>
              <a:rPr lang="en"/>
              <a:t>Track general health and growth </a:t>
            </a:r>
            <a:endParaRPr/>
          </a:p>
          <a:p>
            <a:pPr indent="-317500" lvl="3" marL="1828800" rtl="0" algn="l">
              <a:spcBef>
                <a:spcPts val="0"/>
              </a:spcBef>
              <a:spcAft>
                <a:spcPts val="0"/>
              </a:spcAft>
              <a:buSzPts val="1400"/>
              <a:buAutoNum type="arabicPeriod"/>
            </a:pPr>
            <a:r>
              <a:rPr lang="en"/>
              <a:t>Ask questions about lifestyle and health habits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62"/>
          <p:cNvPicPr preferRelativeResize="0"/>
          <p:nvPr/>
        </p:nvPicPr>
        <p:blipFill>
          <a:blip r:embed="rId3">
            <a:alphaModFix/>
          </a:blip>
          <a:stretch>
            <a:fillRect/>
          </a:stretch>
        </p:blipFill>
        <p:spPr>
          <a:xfrm>
            <a:off x="1388600" y="839175"/>
            <a:ext cx="5651274" cy="2506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63"/>
          <p:cNvPicPr preferRelativeResize="0"/>
          <p:nvPr/>
        </p:nvPicPr>
        <p:blipFill rotWithShape="1">
          <a:blip r:embed="rId3">
            <a:alphaModFix/>
          </a:blip>
          <a:srcRect b="19458" l="0" r="0" t="0"/>
          <a:stretch/>
        </p:blipFill>
        <p:spPr>
          <a:xfrm>
            <a:off x="2099600" y="0"/>
            <a:ext cx="4444449" cy="50465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64"/>
          <p:cNvPicPr preferRelativeResize="0"/>
          <p:nvPr/>
        </p:nvPicPr>
        <p:blipFill>
          <a:blip r:embed="rId3">
            <a:alphaModFix/>
          </a:blip>
          <a:stretch>
            <a:fillRect/>
          </a:stretch>
        </p:blipFill>
        <p:spPr>
          <a:xfrm>
            <a:off x="667175" y="-45875"/>
            <a:ext cx="7279876" cy="5046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65"/>
          <p:cNvPicPr preferRelativeResize="0"/>
          <p:nvPr/>
        </p:nvPicPr>
        <p:blipFill>
          <a:blip r:embed="rId3">
            <a:alphaModFix/>
          </a:blip>
          <a:stretch>
            <a:fillRect/>
          </a:stretch>
        </p:blipFill>
        <p:spPr>
          <a:xfrm>
            <a:off x="1987438" y="258938"/>
            <a:ext cx="5169125" cy="46256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66"/>
          <p:cNvPicPr preferRelativeResize="0"/>
          <p:nvPr/>
        </p:nvPicPr>
        <p:blipFill>
          <a:blip r:embed="rId3">
            <a:alphaModFix/>
          </a:blip>
          <a:stretch>
            <a:fillRect/>
          </a:stretch>
        </p:blipFill>
        <p:spPr>
          <a:xfrm>
            <a:off x="2626800" y="152400"/>
            <a:ext cx="3890411" cy="48386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416" name="Google Shape;416;p6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sz="1800"/>
              <a:t>Empty Calories</a:t>
            </a:r>
            <a:endParaRPr sz="1800"/>
          </a:p>
          <a:p>
            <a:pPr indent="-317500" lvl="1" marL="914400" rtl="0" algn="l">
              <a:spcBef>
                <a:spcPts val="0"/>
              </a:spcBef>
              <a:spcAft>
                <a:spcPts val="0"/>
              </a:spcAft>
              <a:buSzPts val="1400"/>
              <a:buAutoNum type="alphaLcPeriod"/>
            </a:pPr>
            <a:r>
              <a:rPr lang="en"/>
              <a:t>Calories without nutritional benefit</a:t>
            </a:r>
            <a:endParaRPr/>
          </a:p>
          <a:p>
            <a:pPr indent="-342900" lvl="0" marL="457200" rtl="0" algn="l">
              <a:spcBef>
                <a:spcPts val="0"/>
              </a:spcBef>
              <a:spcAft>
                <a:spcPts val="0"/>
              </a:spcAft>
              <a:buSzPts val="1800"/>
              <a:buAutoNum type="arabicPeriod"/>
            </a:pPr>
            <a:r>
              <a:rPr lang="en"/>
              <a:t>Sugar</a:t>
            </a:r>
            <a:endParaRPr/>
          </a:p>
          <a:p>
            <a:pPr indent="-317500" lvl="1" marL="914400" rtl="0" algn="l">
              <a:spcBef>
                <a:spcPts val="0"/>
              </a:spcBef>
              <a:spcAft>
                <a:spcPts val="0"/>
              </a:spcAft>
              <a:buSzPts val="1400"/>
              <a:buAutoNum type="alphaLcPeriod"/>
            </a:pPr>
            <a:r>
              <a:rPr lang="en"/>
              <a:t>Processed, High-fructose corn syrup</a:t>
            </a:r>
            <a:endParaRPr/>
          </a:p>
          <a:p>
            <a:pPr indent="-317500" lvl="1" marL="914400" rtl="0" algn="l">
              <a:spcBef>
                <a:spcPts val="0"/>
              </a:spcBef>
              <a:spcAft>
                <a:spcPts val="0"/>
              </a:spcAft>
              <a:buSzPts val="1400"/>
              <a:buAutoNum type="alphaLcPeriod"/>
            </a:pPr>
            <a:r>
              <a:rPr lang="en"/>
              <a:t>Limit</a:t>
            </a:r>
            <a:endParaRPr/>
          </a:p>
        </p:txBody>
      </p:sp>
      <p:pic>
        <p:nvPicPr>
          <p:cNvPr id="417" name="Google Shape;417;p67"/>
          <p:cNvPicPr preferRelativeResize="0"/>
          <p:nvPr/>
        </p:nvPicPr>
        <p:blipFill>
          <a:blip r:embed="rId3">
            <a:alphaModFix/>
          </a:blip>
          <a:stretch>
            <a:fillRect/>
          </a:stretch>
        </p:blipFill>
        <p:spPr>
          <a:xfrm>
            <a:off x="4405200" y="1486700"/>
            <a:ext cx="4738800" cy="3554100"/>
          </a:xfrm>
          <a:prstGeom prst="rect">
            <a:avLst/>
          </a:prstGeom>
          <a:noFill/>
          <a:ln>
            <a:noFill/>
          </a:ln>
        </p:spPr>
      </p:pic>
      <p:pic>
        <p:nvPicPr>
          <p:cNvPr id="418" name="Google Shape;418;p67"/>
          <p:cNvPicPr preferRelativeResize="0"/>
          <p:nvPr/>
        </p:nvPicPr>
        <p:blipFill>
          <a:blip r:embed="rId4">
            <a:alphaModFix/>
          </a:blip>
          <a:stretch>
            <a:fillRect/>
          </a:stretch>
        </p:blipFill>
        <p:spPr>
          <a:xfrm>
            <a:off x="1190425" y="2879425"/>
            <a:ext cx="2324100" cy="1962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424" name="Google Shape;424;p6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Reading a Food Label</a:t>
            </a:r>
            <a:endParaRPr/>
          </a:p>
          <a:p>
            <a:pPr indent="-317500" lvl="1" marL="914400" rtl="0" algn="l">
              <a:spcBef>
                <a:spcPts val="0"/>
              </a:spcBef>
              <a:spcAft>
                <a:spcPts val="0"/>
              </a:spcAft>
              <a:buSzPts val="1400"/>
              <a:buAutoNum type="alphaLcPeriod"/>
            </a:pPr>
            <a:r>
              <a:rPr lang="en" u="sng">
                <a:solidFill>
                  <a:schemeClr val="hlink"/>
                </a:solidFill>
                <a:hlinkClick r:id="rId3"/>
              </a:rPr>
              <a:t>https://www.fda.gov/media/135197/download</a:t>
            </a:r>
            <a:endParaRPr/>
          </a:p>
          <a:p>
            <a:pPr indent="-317500" lvl="1" marL="914400" rtl="0" algn="l">
              <a:spcBef>
                <a:spcPts val="0"/>
              </a:spcBef>
              <a:spcAft>
                <a:spcPts val="0"/>
              </a:spcAft>
              <a:buSzPts val="1400"/>
              <a:buAutoNum type="alphaLcPeriod"/>
            </a:pPr>
            <a:r>
              <a:rPr lang="en" u="sng">
                <a:solidFill>
                  <a:schemeClr val="hlink"/>
                </a:solidFill>
                <a:hlinkClick r:id="rId4"/>
              </a:rPr>
              <a:t>https://www.youtube.com/watch?v=OWMSJqnYFMY&amp;feature=youtu.be</a:t>
            </a:r>
            <a:endParaRPr/>
          </a:p>
          <a:p>
            <a:pPr indent="0" lvl="0" marL="0" rtl="0" algn="l">
              <a:spcBef>
                <a:spcPts val="1600"/>
              </a:spcBef>
              <a:spcAft>
                <a:spcPts val="1600"/>
              </a:spcAft>
              <a:buNone/>
            </a:pPr>
            <a:r>
              <a:t/>
            </a:r>
            <a:endParaRPr/>
          </a:p>
        </p:txBody>
      </p:sp>
      <p:pic>
        <p:nvPicPr>
          <p:cNvPr id="425" name="Google Shape;425;p68"/>
          <p:cNvPicPr preferRelativeResize="0"/>
          <p:nvPr/>
        </p:nvPicPr>
        <p:blipFill>
          <a:blip r:embed="rId5">
            <a:alphaModFix/>
          </a:blip>
          <a:stretch>
            <a:fillRect/>
          </a:stretch>
        </p:blipFill>
        <p:spPr>
          <a:xfrm>
            <a:off x="2667000" y="2203425"/>
            <a:ext cx="2542725" cy="28478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431" name="Google Shape;431;p6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Food Allergies</a:t>
            </a:r>
            <a:endParaRPr/>
          </a:p>
          <a:p>
            <a:pPr indent="-317500" lvl="1" marL="914400" rtl="0" algn="l">
              <a:spcBef>
                <a:spcPts val="0"/>
              </a:spcBef>
              <a:spcAft>
                <a:spcPts val="0"/>
              </a:spcAft>
              <a:buSzPts val="1400"/>
              <a:buAutoNum type="alphaLcPeriod"/>
            </a:pPr>
            <a:r>
              <a:rPr lang="en"/>
              <a:t>Wear a medical alert bracelet</a:t>
            </a:r>
            <a:endParaRPr/>
          </a:p>
          <a:p>
            <a:pPr indent="-317500" lvl="1" marL="914400" rtl="0" algn="l">
              <a:spcBef>
                <a:spcPts val="0"/>
              </a:spcBef>
              <a:spcAft>
                <a:spcPts val="0"/>
              </a:spcAft>
              <a:buSzPts val="1400"/>
              <a:buAutoNum type="alphaLcPeriod"/>
            </a:pPr>
            <a:r>
              <a:rPr lang="en"/>
              <a:t>Carry an epipen at ALL TIMES</a:t>
            </a:r>
            <a:endParaRPr/>
          </a:p>
          <a:p>
            <a:pPr indent="-317500" lvl="1" marL="914400" rtl="0" algn="l">
              <a:spcBef>
                <a:spcPts val="0"/>
              </a:spcBef>
              <a:spcAft>
                <a:spcPts val="0"/>
              </a:spcAft>
              <a:buSzPts val="1400"/>
              <a:buAutoNum type="alphaLcPeriod"/>
            </a:pPr>
            <a:r>
              <a:rPr lang="en"/>
              <a:t>Seek help immediately if suspected/actual reaction occurs</a:t>
            </a:r>
            <a:endParaRPr/>
          </a:p>
          <a:p>
            <a:pPr indent="-317500" lvl="1" marL="914400" rtl="0" algn="l">
              <a:spcBef>
                <a:spcPts val="0"/>
              </a:spcBef>
              <a:spcAft>
                <a:spcPts val="0"/>
              </a:spcAft>
              <a:buSzPts val="1400"/>
              <a:buAutoNum type="alphaLcPeriod"/>
            </a:pPr>
            <a:r>
              <a:rPr lang="en"/>
              <a:t>Limit exposure to allergens by eating in separate location or bringing your own food</a:t>
            </a:r>
            <a:endParaRPr/>
          </a:p>
          <a:p>
            <a:pPr indent="-317500" lvl="1" marL="914400" rtl="0" algn="l">
              <a:spcBef>
                <a:spcPts val="0"/>
              </a:spcBef>
              <a:spcAft>
                <a:spcPts val="0"/>
              </a:spcAft>
              <a:buSzPts val="1400"/>
              <a:buAutoNum type="alphaLcPeriod"/>
            </a:pPr>
            <a:r>
              <a:rPr lang="en"/>
              <a:t>Never trade food with others</a:t>
            </a:r>
            <a:endParaRPr/>
          </a:p>
          <a:p>
            <a:pPr indent="-317500" lvl="1" marL="914400" rtl="0" algn="l">
              <a:spcBef>
                <a:spcPts val="0"/>
              </a:spcBef>
              <a:spcAft>
                <a:spcPts val="0"/>
              </a:spcAft>
              <a:buSzPts val="1400"/>
              <a:buAutoNum type="alphaLcPeriod"/>
            </a:pPr>
            <a:r>
              <a:rPr lang="en"/>
              <a:t>Never eat anything with unknown ingredients</a:t>
            </a:r>
            <a:endParaRPr/>
          </a:p>
          <a:p>
            <a:pPr indent="-317500" lvl="1" marL="914400" rtl="0" algn="l">
              <a:spcBef>
                <a:spcPts val="0"/>
              </a:spcBef>
              <a:spcAft>
                <a:spcPts val="0"/>
              </a:spcAft>
              <a:buSzPts val="1400"/>
              <a:buAutoNum type="alphaLcPeriod"/>
            </a:pPr>
            <a:r>
              <a:rPr lang="en"/>
              <a:t>Read food labels and check ingredients with parent, guardian, leader if questionable</a:t>
            </a:r>
            <a:endParaRPr/>
          </a:p>
          <a:p>
            <a:pPr indent="-317500" lvl="1" marL="914400" rtl="0" algn="l">
              <a:spcBef>
                <a:spcPts val="0"/>
              </a:spcBef>
              <a:spcAft>
                <a:spcPts val="0"/>
              </a:spcAft>
              <a:buSzPts val="1400"/>
              <a:buAutoNum type="alphaLcPeriod"/>
            </a:pPr>
            <a:r>
              <a:rPr lang="en"/>
              <a:t>Do not isolate if symptoms begin. Seek help IMMEDIATELY</a:t>
            </a:r>
            <a:endParaRPr/>
          </a:p>
          <a:p>
            <a:pPr indent="-342900" lvl="0" marL="457200" rtl="0" algn="l">
              <a:spcBef>
                <a:spcPts val="0"/>
              </a:spcBef>
              <a:spcAft>
                <a:spcPts val="0"/>
              </a:spcAft>
              <a:buSzPts val="1800"/>
              <a:buAutoNum type="arabicPeriod"/>
            </a:pPr>
            <a:r>
              <a:rPr lang="en"/>
              <a:t>Special Diets</a:t>
            </a:r>
            <a:endParaRPr/>
          </a:p>
          <a:p>
            <a:pPr indent="-317500" lvl="1" marL="914400" rtl="0" algn="l">
              <a:spcBef>
                <a:spcPts val="0"/>
              </a:spcBef>
              <a:spcAft>
                <a:spcPts val="0"/>
              </a:spcAft>
              <a:buSzPts val="1400"/>
              <a:buAutoNum type="alphaLcPeriod"/>
            </a:pPr>
            <a:r>
              <a:rPr lang="en"/>
              <a:t>Religious: Kosher or Halal </a:t>
            </a:r>
            <a:endParaRPr/>
          </a:p>
          <a:p>
            <a:pPr indent="-317500" lvl="1" marL="914400" rtl="0" algn="l">
              <a:spcBef>
                <a:spcPts val="0"/>
              </a:spcBef>
              <a:spcAft>
                <a:spcPts val="0"/>
              </a:spcAft>
              <a:buSzPts val="1400"/>
              <a:buAutoNum type="alphaLcPeriod"/>
            </a:pPr>
            <a:r>
              <a:rPr lang="en"/>
              <a:t>Ethical, Health reasons, or Personal choice: Vegan, Vegetarian, Pescetarian, Keto, Raw, Paleo, Heart Healthy (DASH diet or Mediterranean diet), Diabetic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437" name="Google Shape;437;p7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Maintain a healthy weight</a:t>
            </a:r>
            <a:endParaRPr/>
          </a:p>
          <a:p>
            <a:pPr indent="-342900" lvl="0" marL="457200" rtl="0" algn="l">
              <a:spcBef>
                <a:spcPts val="1600"/>
              </a:spcBef>
              <a:spcAft>
                <a:spcPts val="0"/>
              </a:spcAft>
              <a:buSzPts val="1800"/>
              <a:buAutoNum type="arabicPeriod"/>
            </a:pPr>
            <a:r>
              <a:rPr lang="en"/>
              <a:t>Eat a balanced diet with adequate calories</a:t>
            </a:r>
            <a:endParaRPr/>
          </a:p>
          <a:p>
            <a:pPr indent="-342900" lvl="0" marL="457200" rtl="0" algn="l">
              <a:spcBef>
                <a:spcPts val="0"/>
              </a:spcBef>
              <a:spcAft>
                <a:spcPts val="0"/>
              </a:spcAft>
              <a:buSzPts val="1800"/>
              <a:buAutoNum type="arabicPeriod"/>
            </a:pPr>
            <a:r>
              <a:rPr lang="en"/>
              <a:t>Serve small or appropriate sized servings</a:t>
            </a:r>
            <a:endParaRPr/>
          </a:p>
          <a:p>
            <a:pPr indent="-342900" lvl="0" marL="457200" rtl="0" algn="l">
              <a:spcBef>
                <a:spcPts val="0"/>
              </a:spcBef>
              <a:spcAft>
                <a:spcPts val="0"/>
              </a:spcAft>
              <a:buSzPts val="1800"/>
              <a:buAutoNum type="arabicPeriod"/>
            </a:pPr>
            <a:r>
              <a:rPr lang="en"/>
              <a:t>Regular exercise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5</a:t>
            </a:r>
            <a:endParaRPr/>
          </a:p>
        </p:txBody>
      </p:sp>
      <p:sp>
        <p:nvSpPr>
          <p:cNvPr id="443" name="Google Shape;443;p7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BMI</a:t>
            </a:r>
            <a:endParaRPr/>
          </a:p>
          <a:p>
            <a:pPr indent="0" lvl="0" marL="0" rtl="0" algn="l">
              <a:spcBef>
                <a:spcPts val="1600"/>
              </a:spcBef>
              <a:spcAft>
                <a:spcPts val="0"/>
              </a:spcAft>
              <a:buNone/>
            </a:pPr>
            <a:r>
              <a:rPr lang="en" u="sng">
                <a:solidFill>
                  <a:schemeClr val="hlink"/>
                </a:solidFill>
                <a:hlinkClick r:id="rId3"/>
              </a:rPr>
              <a:t>https://youtu.be/z_3S2_41_FE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44" name="Google Shape;444;p71"/>
          <p:cNvPicPr preferRelativeResize="0"/>
          <p:nvPr/>
        </p:nvPicPr>
        <p:blipFill rotWithShape="1">
          <a:blip r:embed="rId4">
            <a:alphaModFix/>
          </a:blip>
          <a:srcRect b="9008" l="0" r="0" t="3701"/>
          <a:stretch/>
        </p:blipFill>
        <p:spPr>
          <a:xfrm>
            <a:off x="4069800" y="445025"/>
            <a:ext cx="4762500" cy="4489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99" name="Google Shape;99;p1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Physical Exam by PCP, primary care provider. </a:t>
            </a:r>
            <a:endParaRPr/>
          </a:p>
          <a:p>
            <a:pPr indent="-317500" lvl="1" marL="914400" rtl="0" algn="l">
              <a:spcBef>
                <a:spcPts val="0"/>
              </a:spcBef>
              <a:spcAft>
                <a:spcPts val="0"/>
              </a:spcAft>
              <a:buSzPts val="1400"/>
              <a:buAutoNum type="alphaLcPeriod" startAt="3"/>
            </a:pPr>
            <a:r>
              <a:t/>
            </a:r>
            <a:endParaRPr/>
          </a:p>
          <a:p>
            <a:pPr indent="-304800" lvl="2" marL="1371600" rtl="0" algn="l">
              <a:spcBef>
                <a:spcPts val="0"/>
              </a:spcBef>
              <a:spcAft>
                <a:spcPts val="0"/>
              </a:spcAft>
              <a:buSzPts val="1200"/>
              <a:buAutoNum type="romanLcPeriod" startAt="2"/>
            </a:pPr>
            <a:r>
              <a:rPr lang="en" sz="1200"/>
              <a:t>Why preventative habits (such as exercising regularly) are important in maintaining good health, and how the use of tobacco products, alcohol, and other harmful substances can negatively affect your personal fitness</a:t>
            </a:r>
            <a:endParaRPr sz="1200"/>
          </a:p>
          <a:p>
            <a:pPr indent="-330200" lvl="3" marL="1828800" rtl="0" algn="l">
              <a:spcBef>
                <a:spcPts val="0"/>
              </a:spcBef>
              <a:spcAft>
                <a:spcPts val="0"/>
              </a:spcAft>
              <a:buSzPts val="1600"/>
              <a:buAutoNum type="arabicPeriod"/>
            </a:pPr>
            <a:r>
              <a:rPr lang="en" sz="1600"/>
              <a:t>Preventative habits</a:t>
            </a:r>
            <a:endParaRPr sz="1600"/>
          </a:p>
          <a:p>
            <a:pPr indent="-330200" lvl="4" marL="2286000" rtl="0" algn="l">
              <a:spcBef>
                <a:spcPts val="0"/>
              </a:spcBef>
              <a:spcAft>
                <a:spcPts val="0"/>
              </a:spcAft>
              <a:buSzPts val="1600"/>
              <a:buAutoNum type="alphaLcPeriod"/>
            </a:pPr>
            <a:r>
              <a:rPr lang="en" sz="1600"/>
              <a:t>Regular exercise</a:t>
            </a:r>
            <a:endParaRPr sz="1600"/>
          </a:p>
          <a:p>
            <a:pPr indent="-330200" lvl="4" marL="2286000" rtl="0" algn="l">
              <a:spcBef>
                <a:spcPts val="0"/>
              </a:spcBef>
              <a:spcAft>
                <a:spcPts val="0"/>
              </a:spcAft>
              <a:buSzPts val="1600"/>
              <a:buAutoNum type="alphaLcPeriod"/>
            </a:pPr>
            <a:r>
              <a:rPr lang="en" sz="1600"/>
              <a:t>Good nutrition</a:t>
            </a:r>
            <a:endParaRPr sz="1600"/>
          </a:p>
          <a:p>
            <a:pPr indent="-330200" lvl="4" marL="2286000" rtl="0" algn="l">
              <a:spcBef>
                <a:spcPts val="0"/>
              </a:spcBef>
              <a:spcAft>
                <a:spcPts val="0"/>
              </a:spcAft>
              <a:buSzPts val="1600"/>
              <a:buAutoNum type="alphaLcPeriod"/>
            </a:pPr>
            <a:r>
              <a:rPr lang="en" sz="1600"/>
              <a:t>Regular sleep</a:t>
            </a:r>
            <a:endParaRPr sz="1600"/>
          </a:p>
          <a:p>
            <a:pPr indent="-330200" lvl="4" marL="2286000" rtl="0" algn="l">
              <a:spcBef>
                <a:spcPts val="0"/>
              </a:spcBef>
              <a:spcAft>
                <a:spcPts val="0"/>
              </a:spcAft>
              <a:buSzPts val="1600"/>
              <a:buAutoNum type="alphaLcPeriod"/>
            </a:pPr>
            <a:r>
              <a:rPr lang="en" sz="1600"/>
              <a:t>Spending time with family/friends</a:t>
            </a:r>
            <a:endParaRPr sz="1600"/>
          </a:p>
          <a:p>
            <a:pPr indent="-330200" lvl="4" marL="2286000" rtl="0" algn="l">
              <a:spcBef>
                <a:spcPts val="0"/>
              </a:spcBef>
              <a:spcAft>
                <a:spcPts val="0"/>
              </a:spcAft>
              <a:buSzPts val="1600"/>
              <a:buAutoNum type="alphaLcPeriod"/>
            </a:pPr>
            <a:r>
              <a:rPr lang="en" sz="1600"/>
              <a:t>Studying/reading</a:t>
            </a:r>
            <a:endParaRPr sz="1600"/>
          </a:p>
          <a:p>
            <a:pPr indent="-330200" lvl="4" marL="2286000" rtl="0" algn="l">
              <a:spcBef>
                <a:spcPts val="0"/>
              </a:spcBef>
              <a:spcAft>
                <a:spcPts val="0"/>
              </a:spcAft>
              <a:buSzPts val="1600"/>
              <a:buAutoNum type="alphaLcPeriod"/>
            </a:pPr>
            <a:r>
              <a:rPr lang="en" sz="1600"/>
              <a:t>Hobbies </a:t>
            </a:r>
            <a:endParaRPr sz="1600"/>
          </a:p>
          <a:p>
            <a:pPr indent="0" lvl="0" marL="0" rtl="0" algn="l">
              <a:spcBef>
                <a:spcPts val="1600"/>
              </a:spcBef>
              <a:spcAft>
                <a:spcPts val="160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6</a:t>
            </a:r>
            <a:endParaRPr/>
          </a:p>
        </p:txBody>
      </p:sp>
      <p:sp>
        <p:nvSpPr>
          <p:cNvPr id="450" name="Google Shape;450;p7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Complete the aerobic fitness, flexibility, and muscular strength test. Record results and ID areas where you need to improve. (Before req 7&amp;8)</a:t>
            </a:r>
            <a:endParaRPr/>
          </a:p>
          <a:p>
            <a:pPr indent="-342900" lvl="0" marL="457200" rtl="0" algn="l">
              <a:spcBef>
                <a:spcPts val="0"/>
              </a:spcBef>
              <a:spcAft>
                <a:spcPts val="0"/>
              </a:spcAft>
              <a:buSzPts val="1800"/>
              <a:buAutoNum type="arabicPeriod"/>
            </a:pPr>
            <a:r>
              <a:rPr lang="en"/>
              <a:t>Track what you eat and drink for 3 days. ID three healthy eating goals you want to achieve.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7</a:t>
            </a:r>
            <a:endParaRPr/>
          </a:p>
        </p:txBody>
      </p:sp>
      <p:sp>
        <p:nvSpPr>
          <p:cNvPr id="456" name="Google Shape;456;p7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Outline a 12-week physical fitness program using the results of your fitness tests. Include endurance, intensity, and warm up guidelines in your program. Counselor and/or parents must approve program.</a:t>
            </a:r>
            <a:endParaRPr/>
          </a:p>
        </p:txBody>
      </p:sp>
      <p:pic>
        <p:nvPicPr>
          <p:cNvPr id="457" name="Google Shape;457;p73"/>
          <p:cNvPicPr preferRelativeResize="0"/>
          <p:nvPr/>
        </p:nvPicPr>
        <p:blipFill>
          <a:blip r:embed="rId3">
            <a:alphaModFix/>
          </a:blip>
          <a:stretch>
            <a:fillRect/>
          </a:stretch>
        </p:blipFill>
        <p:spPr>
          <a:xfrm>
            <a:off x="3775208" y="2314775"/>
            <a:ext cx="1593575" cy="27404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7</a:t>
            </a:r>
            <a:endParaRPr/>
          </a:p>
        </p:txBody>
      </p:sp>
      <p:sp>
        <p:nvSpPr>
          <p:cNvPr id="463" name="Google Shape;463;p7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Warm-up</a:t>
            </a:r>
            <a:endParaRPr/>
          </a:p>
          <a:p>
            <a:pPr indent="-342900" lvl="0" marL="457200" rtl="0" algn="l">
              <a:spcBef>
                <a:spcPts val="0"/>
              </a:spcBef>
              <a:spcAft>
                <a:spcPts val="0"/>
              </a:spcAft>
              <a:buSzPts val="1800"/>
              <a:buAutoNum type="arabicPeriod"/>
            </a:pPr>
            <a:r>
              <a:rPr lang="en"/>
              <a:t>Aerobic Exercises</a:t>
            </a:r>
            <a:endParaRPr/>
          </a:p>
          <a:p>
            <a:pPr indent="-342900" lvl="0" marL="457200" rtl="0" algn="l">
              <a:spcBef>
                <a:spcPts val="0"/>
              </a:spcBef>
              <a:spcAft>
                <a:spcPts val="0"/>
              </a:spcAft>
              <a:buSzPts val="1800"/>
              <a:buAutoNum type="arabicPeriod"/>
            </a:pPr>
            <a:r>
              <a:rPr lang="en"/>
              <a:t>Strength Exercises</a:t>
            </a:r>
            <a:endParaRPr/>
          </a:p>
          <a:p>
            <a:pPr indent="-342900" lvl="0" marL="457200" rtl="0" algn="l">
              <a:spcBef>
                <a:spcPts val="0"/>
              </a:spcBef>
              <a:spcAft>
                <a:spcPts val="0"/>
              </a:spcAft>
              <a:buSzPts val="1800"/>
              <a:buAutoNum type="arabicPeriod"/>
            </a:pPr>
            <a:r>
              <a:rPr lang="en"/>
              <a:t>Flexibility Exercises</a:t>
            </a:r>
            <a:endParaRPr/>
          </a:p>
          <a:p>
            <a:pPr indent="-342900" lvl="0" marL="457200" rtl="0" algn="l">
              <a:spcBef>
                <a:spcPts val="0"/>
              </a:spcBef>
              <a:spcAft>
                <a:spcPts val="0"/>
              </a:spcAft>
              <a:buSzPts val="1800"/>
              <a:buAutoNum type="arabicPeriod"/>
            </a:pPr>
            <a:r>
              <a:rPr lang="en"/>
              <a:t>Cool-down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8</a:t>
            </a:r>
            <a:endParaRPr/>
          </a:p>
        </p:txBody>
      </p:sp>
      <p:sp>
        <p:nvSpPr>
          <p:cNvPr id="469" name="Google Shape;469;p7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Complete physical fitness program created in Req 7.</a:t>
            </a:r>
            <a:endParaRPr/>
          </a:p>
          <a:p>
            <a:pPr indent="-317500" lvl="1" marL="914400" rtl="0" algn="l">
              <a:spcBef>
                <a:spcPts val="0"/>
              </a:spcBef>
              <a:spcAft>
                <a:spcPts val="0"/>
              </a:spcAft>
              <a:buSzPts val="1400"/>
              <a:buAutoNum type="alphaLcPeriod"/>
            </a:pPr>
            <a:r>
              <a:rPr lang="en"/>
              <a:t>Keep a log of fitness activity: how long you exercised, how far you ran/swam/biked, how many exercise reps were done, exercise heart rate, etc. </a:t>
            </a:r>
            <a:endParaRPr/>
          </a:p>
          <a:p>
            <a:pPr indent="-317500" lvl="1" marL="914400" rtl="0" algn="l">
              <a:spcBef>
                <a:spcPts val="0"/>
              </a:spcBef>
              <a:spcAft>
                <a:spcPts val="0"/>
              </a:spcAft>
              <a:buSzPts val="1400"/>
              <a:buAutoNum type="alphaLcPeriod"/>
            </a:pPr>
            <a:r>
              <a:rPr lang="en"/>
              <a:t>Repeat aerobic fitness, muscular strength, and flexibility tests every 4 weeks, record results</a:t>
            </a:r>
            <a:endParaRPr/>
          </a:p>
          <a:p>
            <a:pPr indent="-317500" lvl="1" marL="914400" rtl="0" algn="l">
              <a:spcBef>
                <a:spcPts val="0"/>
              </a:spcBef>
              <a:spcAft>
                <a:spcPts val="0"/>
              </a:spcAft>
              <a:buSzPts val="1400"/>
              <a:buAutoNum type="alphaLcPeriod"/>
            </a:pPr>
            <a:r>
              <a:rPr lang="en"/>
              <a:t>After 12 weeks, repeat all required activities in each of the 3 test categories, record results, show improvement.</a:t>
            </a:r>
            <a:endParaRPr/>
          </a:p>
          <a:p>
            <a:pPr indent="-317500" lvl="1" marL="914400" rtl="0" algn="l">
              <a:spcBef>
                <a:spcPts val="0"/>
              </a:spcBef>
              <a:spcAft>
                <a:spcPts val="0"/>
              </a:spcAft>
              <a:buSzPts val="1400"/>
              <a:buAutoNum type="alphaLcPeriod"/>
            </a:pPr>
            <a:r>
              <a:rPr lang="en"/>
              <a:t>Discuss the meaning and benefit of your experience, and describe your long-term plans re: personal fitness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9</a:t>
            </a:r>
            <a:endParaRPr/>
          </a:p>
        </p:txBody>
      </p:sp>
      <p:sp>
        <p:nvSpPr>
          <p:cNvPr id="475" name="Google Shape;475;p7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Three career opportunities in personal fitness. </a:t>
            </a:r>
            <a:endParaRPr/>
          </a:p>
          <a:p>
            <a:pPr indent="-342900" lvl="0" marL="457200" rtl="0" algn="l">
              <a:spcBef>
                <a:spcPts val="0"/>
              </a:spcBef>
              <a:spcAft>
                <a:spcPts val="0"/>
              </a:spcAft>
              <a:buSzPts val="1800"/>
              <a:buAutoNum type="arabicPeriod"/>
            </a:pPr>
            <a:r>
              <a:rPr lang="en"/>
              <a:t>Pick one career and discuss the education, training, and experience required. Explain why this profession interests you. </a:t>
            </a:r>
            <a:endParaRPr/>
          </a:p>
        </p:txBody>
      </p:sp>
      <p:pic>
        <p:nvPicPr>
          <p:cNvPr id="476" name="Google Shape;476;p76"/>
          <p:cNvPicPr preferRelativeResize="0"/>
          <p:nvPr/>
        </p:nvPicPr>
        <p:blipFill>
          <a:blip r:embed="rId3">
            <a:alphaModFix/>
          </a:blip>
          <a:stretch>
            <a:fillRect/>
          </a:stretch>
        </p:blipFill>
        <p:spPr>
          <a:xfrm>
            <a:off x="2812224" y="2407275"/>
            <a:ext cx="3519575" cy="2639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9</a:t>
            </a:r>
            <a:endParaRPr/>
          </a:p>
        </p:txBody>
      </p:sp>
      <p:sp>
        <p:nvSpPr>
          <p:cNvPr id="482" name="Google Shape;482;p77"/>
          <p:cNvSpPr txBox="1"/>
          <p:nvPr>
            <p:ph idx="1" type="body"/>
          </p:nvPr>
        </p:nvSpPr>
        <p:spPr>
          <a:xfrm>
            <a:off x="243025" y="1152425"/>
            <a:ext cx="8520600" cy="3655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sz="1400"/>
              <a:t>Exercise Physiologist</a:t>
            </a:r>
            <a:endParaRPr sz="1400"/>
          </a:p>
          <a:p>
            <a:pPr indent="-317500" lvl="0" marL="457200" rtl="0" algn="l">
              <a:spcBef>
                <a:spcPts val="0"/>
              </a:spcBef>
              <a:spcAft>
                <a:spcPts val="0"/>
              </a:spcAft>
              <a:buSzPts val="1400"/>
              <a:buAutoNum type="arabicPeriod"/>
            </a:pPr>
            <a:r>
              <a:rPr lang="en" sz="1400"/>
              <a:t>Personal Trainer</a:t>
            </a:r>
            <a:endParaRPr sz="1400"/>
          </a:p>
          <a:p>
            <a:pPr indent="-317500" lvl="0" marL="457200" rtl="0" algn="l">
              <a:spcBef>
                <a:spcPts val="0"/>
              </a:spcBef>
              <a:spcAft>
                <a:spcPts val="0"/>
              </a:spcAft>
              <a:buSzPts val="1400"/>
              <a:buAutoNum type="arabicPeriod"/>
            </a:pPr>
            <a:r>
              <a:rPr lang="en" sz="1400"/>
              <a:t>Group Fitness Instructor</a:t>
            </a:r>
            <a:endParaRPr sz="1400"/>
          </a:p>
          <a:p>
            <a:pPr indent="-317500" lvl="0" marL="457200" rtl="0" algn="l">
              <a:spcBef>
                <a:spcPts val="0"/>
              </a:spcBef>
              <a:spcAft>
                <a:spcPts val="0"/>
              </a:spcAft>
              <a:buSzPts val="1400"/>
              <a:buAutoNum type="arabicPeriod"/>
            </a:pPr>
            <a:r>
              <a:rPr lang="en" sz="1400"/>
              <a:t>Kinesiologist</a:t>
            </a:r>
            <a:endParaRPr sz="1400"/>
          </a:p>
          <a:p>
            <a:pPr indent="-317500" lvl="0" marL="457200" rtl="0" algn="l">
              <a:spcBef>
                <a:spcPts val="0"/>
              </a:spcBef>
              <a:spcAft>
                <a:spcPts val="0"/>
              </a:spcAft>
              <a:buSzPts val="1400"/>
              <a:buAutoNum type="arabicPeriod"/>
            </a:pPr>
            <a:r>
              <a:rPr lang="en" sz="1400"/>
              <a:t>Dietician</a:t>
            </a:r>
            <a:endParaRPr sz="1400"/>
          </a:p>
          <a:p>
            <a:pPr indent="-317500" lvl="0" marL="457200" rtl="0" algn="l">
              <a:spcBef>
                <a:spcPts val="0"/>
              </a:spcBef>
              <a:spcAft>
                <a:spcPts val="0"/>
              </a:spcAft>
              <a:buSzPts val="1400"/>
              <a:buAutoNum type="arabicPeriod"/>
            </a:pPr>
            <a:r>
              <a:rPr lang="en" sz="1400"/>
              <a:t>Athletic Coach</a:t>
            </a:r>
            <a:endParaRPr sz="1400"/>
          </a:p>
          <a:p>
            <a:pPr indent="-317500" lvl="0" marL="457200" rtl="0" algn="l">
              <a:spcBef>
                <a:spcPts val="0"/>
              </a:spcBef>
              <a:spcAft>
                <a:spcPts val="0"/>
              </a:spcAft>
              <a:buSzPts val="1400"/>
              <a:buAutoNum type="arabicPeriod"/>
            </a:pPr>
            <a:r>
              <a:rPr lang="en" sz="1400"/>
              <a:t>Scout</a:t>
            </a:r>
            <a:endParaRPr sz="1400"/>
          </a:p>
          <a:p>
            <a:pPr indent="-317500" lvl="0" marL="457200" rtl="0" algn="l">
              <a:spcBef>
                <a:spcPts val="0"/>
              </a:spcBef>
              <a:spcAft>
                <a:spcPts val="0"/>
              </a:spcAft>
              <a:buSzPts val="1400"/>
              <a:buAutoNum type="arabicPeriod"/>
            </a:pPr>
            <a:r>
              <a:rPr lang="en" sz="1400"/>
              <a:t>Certified Athletic Trainer</a:t>
            </a:r>
            <a:endParaRPr sz="1400"/>
          </a:p>
          <a:p>
            <a:pPr indent="-317500" lvl="0" marL="457200" rtl="0" algn="l">
              <a:spcBef>
                <a:spcPts val="0"/>
              </a:spcBef>
              <a:spcAft>
                <a:spcPts val="0"/>
              </a:spcAft>
              <a:buSzPts val="1400"/>
              <a:buAutoNum type="arabicPeriod"/>
            </a:pPr>
            <a:r>
              <a:rPr lang="en" sz="1400"/>
              <a:t>Gym Owner</a:t>
            </a:r>
            <a:endParaRPr sz="1400"/>
          </a:p>
          <a:p>
            <a:pPr indent="-317500" lvl="0" marL="457200" rtl="0" algn="l">
              <a:spcBef>
                <a:spcPts val="0"/>
              </a:spcBef>
              <a:spcAft>
                <a:spcPts val="0"/>
              </a:spcAft>
              <a:buSzPts val="1400"/>
              <a:buAutoNum type="arabicPeriod"/>
            </a:pPr>
            <a:r>
              <a:rPr lang="en" sz="1400"/>
              <a:t>Physical Therapist</a:t>
            </a:r>
            <a:endParaRPr sz="1400"/>
          </a:p>
          <a:p>
            <a:pPr indent="-317500" lvl="0" marL="457200" rtl="0" algn="l">
              <a:spcBef>
                <a:spcPts val="0"/>
              </a:spcBef>
              <a:spcAft>
                <a:spcPts val="0"/>
              </a:spcAft>
              <a:buSzPts val="1400"/>
              <a:buAutoNum type="arabicPeriod"/>
            </a:pPr>
            <a:r>
              <a:rPr lang="en" sz="1400"/>
              <a:t>Health &amp; Wellness Coach</a:t>
            </a:r>
            <a:endParaRPr sz="1400"/>
          </a:p>
          <a:p>
            <a:pPr indent="-317500" lvl="0" marL="457200" rtl="0" algn="l">
              <a:spcBef>
                <a:spcPts val="0"/>
              </a:spcBef>
              <a:spcAft>
                <a:spcPts val="0"/>
              </a:spcAft>
              <a:buSzPts val="1400"/>
              <a:buAutoNum type="arabicPeriod"/>
            </a:pPr>
            <a:r>
              <a:rPr lang="en" sz="1400"/>
              <a:t>Occupational Therapist</a:t>
            </a:r>
            <a:endParaRPr sz="1400"/>
          </a:p>
          <a:p>
            <a:pPr indent="-317500" lvl="0" marL="457200" rtl="0" algn="l">
              <a:spcBef>
                <a:spcPts val="0"/>
              </a:spcBef>
              <a:spcAft>
                <a:spcPts val="0"/>
              </a:spcAft>
              <a:buSzPts val="1400"/>
              <a:buAutoNum type="arabicPeriod"/>
            </a:pPr>
            <a:r>
              <a:rPr lang="en" sz="1400"/>
              <a:t>P.E. Teacher</a:t>
            </a:r>
            <a:endParaRPr sz="1400"/>
          </a:p>
          <a:p>
            <a:pPr indent="-317500" lvl="0" marL="457200" rtl="0" algn="l">
              <a:spcBef>
                <a:spcPts val="0"/>
              </a:spcBef>
              <a:spcAft>
                <a:spcPts val="0"/>
              </a:spcAft>
              <a:buSzPts val="1400"/>
              <a:buAutoNum type="arabicPeriod"/>
            </a:pPr>
            <a:r>
              <a:rPr lang="en" sz="1400"/>
              <a:t>Fitness Technology Engineer</a:t>
            </a:r>
            <a:endParaRPr sz="1400"/>
          </a:p>
          <a:p>
            <a:pPr indent="-317500" lvl="0" marL="457200" rtl="0" algn="l">
              <a:spcBef>
                <a:spcPts val="0"/>
              </a:spcBef>
              <a:spcAft>
                <a:spcPts val="0"/>
              </a:spcAft>
              <a:buSzPts val="1400"/>
              <a:buAutoNum type="arabicPeriod"/>
            </a:pPr>
            <a:r>
              <a:rPr lang="en" sz="1400"/>
              <a:t>Fitness Apparel Designer</a:t>
            </a:r>
            <a:endParaRPr sz="1400"/>
          </a:p>
        </p:txBody>
      </p:sp>
      <p:pic>
        <p:nvPicPr>
          <p:cNvPr id="483" name="Google Shape;483;p77"/>
          <p:cNvPicPr preferRelativeResize="0"/>
          <p:nvPr/>
        </p:nvPicPr>
        <p:blipFill>
          <a:blip r:embed="rId3">
            <a:alphaModFix/>
          </a:blip>
          <a:stretch>
            <a:fillRect/>
          </a:stretch>
        </p:blipFill>
        <p:spPr>
          <a:xfrm>
            <a:off x="3708000" y="1328759"/>
            <a:ext cx="5124300" cy="2694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9</a:t>
            </a:r>
            <a:endParaRPr/>
          </a:p>
        </p:txBody>
      </p:sp>
      <p:sp>
        <p:nvSpPr>
          <p:cNvPr id="489" name="Google Shape;489;p7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Kinesiologist</a:t>
            </a:r>
            <a:endParaRPr/>
          </a:p>
          <a:p>
            <a:pPr indent="-317500" lvl="0" marL="457200" rtl="0" algn="l">
              <a:spcBef>
                <a:spcPts val="1600"/>
              </a:spcBef>
              <a:spcAft>
                <a:spcPts val="0"/>
              </a:spcAft>
              <a:buSzPts val="1400"/>
              <a:buAutoNum type="arabicPeriod"/>
            </a:pPr>
            <a:r>
              <a:rPr lang="en" sz="1400">
                <a:highlight>
                  <a:srgbClr val="FFFFFF"/>
                </a:highlight>
              </a:rPr>
              <a:t>Study of human and nonhuman animal-body movements, performance, and function by applying the sciences of </a:t>
            </a:r>
            <a:r>
              <a:rPr lang="en" sz="1400">
                <a:highlight>
                  <a:srgbClr val="FFFFFF"/>
                </a:highlight>
                <a:uFill>
                  <a:noFill/>
                </a:uFill>
                <a:hlinkClick r:id="rId3"/>
              </a:rPr>
              <a:t>Biomechanics</a:t>
            </a:r>
            <a:r>
              <a:rPr lang="en" sz="1400">
                <a:highlight>
                  <a:srgbClr val="FFFFFF"/>
                </a:highlight>
              </a:rPr>
              <a:t>, </a:t>
            </a:r>
            <a:r>
              <a:rPr lang="en" sz="1400">
                <a:highlight>
                  <a:srgbClr val="FFFFFF"/>
                </a:highlight>
                <a:uFill>
                  <a:noFill/>
                </a:uFill>
                <a:hlinkClick r:id="rId4"/>
              </a:rPr>
              <a:t>Anatomy</a:t>
            </a:r>
            <a:r>
              <a:rPr lang="en" sz="1400">
                <a:highlight>
                  <a:srgbClr val="FFFFFF"/>
                </a:highlight>
              </a:rPr>
              <a:t>, </a:t>
            </a:r>
            <a:r>
              <a:rPr lang="en" sz="1400">
                <a:highlight>
                  <a:srgbClr val="FFFFFF"/>
                </a:highlight>
                <a:uFill>
                  <a:noFill/>
                </a:uFill>
                <a:hlinkClick r:id="rId5"/>
              </a:rPr>
              <a:t>Physiology</a:t>
            </a:r>
            <a:r>
              <a:rPr lang="en" sz="1400">
                <a:highlight>
                  <a:srgbClr val="FFFFFF"/>
                </a:highlight>
              </a:rPr>
              <a:t>, </a:t>
            </a:r>
            <a:r>
              <a:rPr lang="en" sz="1400">
                <a:highlight>
                  <a:srgbClr val="FFFFFF"/>
                </a:highlight>
                <a:uFill>
                  <a:noFill/>
                </a:uFill>
                <a:hlinkClick r:id="rId6"/>
              </a:rPr>
              <a:t>Exercise Physiology</a:t>
            </a:r>
            <a:r>
              <a:rPr lang="en" sz="1400">
                <a:highlight>
                  <a:srgbClr val="FFFFFF"/>
                </a:highlight>
              </a:rPr>
              <a:t>, </a:t>
            </a:r>
            <a:r>
              <a:rPr lang="en" sz="1400">
                <a:highlight>
                  <a:srgbClr val="FFFFFF"/>
                </a:highlight>
                <a:uFill>
                  <a:noFill/>
                </a:uFill>
                <a:hlinkClick r:id="rId7"/>
              </a:rPr>
              <a:t>Nutrition</a:t>
            </a:r>
            <a:r>
              <a:rPr lang="en" sz="1400">
                <a:highlight>
                  <a:srgbClr val="FFFFFF"/>
                </a:highlight>
              </a:rPr>
              <a:t>, and </a:t>
            </a:r>
            <a:r>
              <a:rPr lang="en" sz="1400">
                <a:highlight>
                  <a:srgbClr val="FFFFFF"/>
                </a:highlight>
                <a:uFill>
                  <a:noFill/>
                </a:uFill>
                <a:hlinkClick r:id="rId8"/>
              </a:rPr>
              <a:t>Neuroscience</a:t>
            </a:r>
            <a:endParaRPr sz="1400"/>
          </a:p>
          <a:p>
            <a:pPr indent="-317500" lvl="0" marL="457200" rtl="0" algn="l">
              <a:spcBef>
                <a:spcPts val="0"/>
              </a:spcBef>
              <a:spcAft>
                <a:spcPts val="0"/>
              </a:spcAft>
              <a:buSzPts val="1400"/>
              <a:buAutoNum type="arabicPeriod"/>
            </a:pPr>
            <a:r>
              <a:rPr lang="en" sz="1400"/>
              <a:t>Education: Bachelors, Masters, Doctorate</a:t>
            </a:r>
            <a:endParaRPr sz="1400"/>
          </a:p>
          <a:p>
            <a:pPr indent="-317500" lvl="0" marL="457200" rtl="0" algn="l">
              <a:spcBef>
                <a:spcPts val="0"/>
              </a:spcBef>
              <a:spcAft>
                <a:spcPts val="0"/>
              </a:spcAft>
              <a:buSzPts val="1400"/>
              <a:buAutoNum type="arabicPeriod"/>
            </a:pPr>
            <a:r>
              <a:rPr lang="en" sz="1400"/>
              <a:t>Training: College work and on the job training</a:t>
            </a:r>
            <a:endParaRPr sz="1400"/>
          </a:p>
          <a:p>
            <a:pPr indent="-317500" lvl="0" marL="457200" rtl="0" algn="l">
              <a:spcBef>
                <a:spcPts val="0"/>
              </a:spcBef>
              <a:spcAft>
                <a:spcPts val="0"/>
              </a:spcAft>
              <a:buSzPts val="1400"/>
              <a:buAutoNum type="arabicPeriod"/>
            </a:pPr>
            <a:r>
              <a:rPr lang="en" sz="1400"/>
              <a:t>Experience: </a:t>
            </a:r>
            <a:r>
              <a:rPr lang="en" sz="1400">
                <a:highlight>
                  <a:srgbClr val="FFFFFF"/>
                </a:highlight>
              </a:rPr>
              <a:t> B</a:t>
            </a:r>
            <a:r>
              <a:rPr lang="en" sz="1400">
                <a:highlight>
                  <a:srgbClr val="FFFFFF"/>
                </a:highlight>
                <a:uFill>
                  <a:noFill/>
                </a:uFill>
                <a:hlinkClick r:id="rId9"/>
              </a:rPr>
              <a:t>iomechanics</a:t>
            </a:r>
            <a:r>
              <a:rPr lang="en" sz="1400">
                <a:highlight>
                  <a:srgbClr val="FFFFFF"/>
                </a:highlight>
              </a:rPr>
              <a:t> and </a:t>
            </a:r>
            <a:r>
              <a:rPr lang="en" sz="1400">
                <a:highlight>
                  <a:srgbClr val="FFFFFF"/>
                </a:highlight>
                <a:uFill>
                  <a:noFill/>
                </a:uFill>
                <a:hlinkClick r:id="rId10"/>
              </a:rPr>
              <a:t>orthopedics</a:t>
            </a:r>
            <a:r>
              <a:rPr lang="en" sz="1400">
                <a:highlight>
                  <a:srgbClr val="FFFFFF"/>
                </a:highlight>
              </a:rPr>
              <a:t>; strength and conditioning; </a:t>
            </a:r>
            <a:r>
              <a:rPr lang="en" sz="1400">
                <a:highlight>
                  <a:srgbClr val="FFFFFF"/>
                </a:highlight>
                <a:uFill>
                  <a:noFill/>
                </a:uFill>
                <a:hlinkClick r:id="rId11"/>
              </a:rPr>
              <a:t>sport psychology</a:t>
            </a:r>
            <a:r>
              <a:rPr lang="en" sz="1400">
                <a:highlight>
                  <a:srgbClr val="FFFFFF"/>
                </a:highlight>
              </a:rPr>
              <a:t>; physical and occupational therapy; and sport and exercise physiology. Studies of motion tracking systems, </a:t>
            </a:r>
            <a:r>
              <a:rPr lang="en" sz="1400">
                <a:highlight>
                  <a:srgbClr val="FFFFFF"/>
                </a:highlight>
                <a:uFill>
                  <a:noFill/>
                </a:uFill>
                <a:hlinkClick r:id="rId12"/>
              </a:rPr>
              <a:t>electrophysiology</a:t>
            </a:r>
            <a:r>
              <a:rPr lang="en" sz="1400">
                <a:highlight>
                  <a:srgbClr val="FFFFFF"/>
                </a:highlight>
              </a:rPr>
              <a:t> of muscle and brain activity. Teach physical education, work as personal trainers and sport coaches, provide consulting services, conduct research and develop policies related to rehabilitation, human motor performance, </a:t>
            </a:r>
            <a:r>
              <a:rPr lang="en" sz="1400">
                <a:highlight>
                  <a:srgbClr val="FFFFFF"/>
                </a:highlight>
                <a:uFill>
                  <a:noFill/>
                </a:uFill>
                <a:hlinkClick r:id="rId13"/>
              </a:rPr>
              <a:t>ergonomics</a:t>
            </a:r>
            <a:r>
              <a:rPr lang="en" sz="1400">
                <a:highlight>
                  <a:srgbClr val="FFFFFF"/>
                </a:highlight>
              </a:rPr>
              <a:t>, and occupational health and safety</a:t>
            </a:r>
            <a:endParaRPr sz="1400"/>
          </a:p>
          <a:p>
            <a:pPr indent="0" lvl="0" marL="0" rtl="0" algn="l">
              <a:spcBef>
                <a:spcPts val="1600"/>
              </a:spcBef>
              <a:spcAft>
                <a:spcPts val="1600"/>
              </a:spcAft>
              <a:buNone/>
            </a:pPr>
            <a:r>
              <a:rPr lang="en"/>
              <a:t>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79"/>
          <p:cNvPicPr preferRelativeResize="0"/>
          <p:nvPr/>
        </p:nvPicPr>
        <p:blipFill>
          <a:blip r:embed="rId3">
            <a:alphaModFix/>
          </a:blip>
          <a:stretch>
            <a:fillRect/>
          </a:stretch>
        </p:blipFill>
        <p:spPr>
          <a:xfrm>
            <a:off x="1524000" y="538163"/>
            <a:ext cx="6096000" cy="4067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Growth Charts</a:t>
            </a:r>
            <a:endParaRPr/>
          </a:p>
        </p:txBody>
      </p:sp>
      <p:sp>
        <p:nvSpPr>
          <p:cNvPr id="500" name="Google Shape;500;p8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https://www.cdc.gov/growthcharts/data/set1clinical/cj41c021.pdf</a:t>
            </a:r>
            <a:endParaRPr/>
          </a:p>
          <a:p>
            <a:pPr indent="0" lvl="0" marL="0" rtl="0" algn="l">
              <a:spcBef>
                <a:spcPts val="1600"/>
              </a:spcBef>
              <a:spcAft>
                <a:spcPts val="0"/>
              </a:spcAft>
              <a:buNone/>
            </a:pPr>
            <a:r>
              <a:rPr lang="en" u="sng">
                <a:solidFill>
                  <a:schemeClr val="hlink"/>
                </a:solidFill>
                <a:hlinkClick r:id="rId4"/>
              </a:rPr>
              <a:t>https://www.cdc.gov/growthcharts/data/set1clinical/cj41c023.pdf</a:t>
            </a:r>
            <a:endParaRPr/>
          </a:p>
          <a:p>
            <a:pPr indent="0" lvl="0" marL="0" rtl="0" algn="l">
              <a:spcBef>
                <a:spcPts val="1600"/>
              </a:spcBef>
              <a:spcAft>
                <a:spcPts val="0"/>
              </a:spcAft>
              <a:buNone/>
            </a:pPr>
            <a:r>
              <a:rPr lang="en" u="sng">
                <a:solidFill>
                  <a:schemeClr val="hlink"/>
                </a:solidFill>
                <a:hlinkClick r:id="rId5"/>
              </a:rPr>
              <a:t>https://www.cdc.gov/growthcharts/data/set1clinical/cj41c022.pdf</a:t>
            </a:r>
            <a:endParaRPr/>
          </a:p>
          <a:p>
            <a:pPr indent="0" lvl="0" marL="0" rtl="0" algn="l">
              <a:spcBef>
                <a:spcPts val="1600"/>
              </a:spcBef>
              <a:spcAft>
                <a:spcPts val="0"/>
              </a:spcAft>
              <a:buNone/>
            </a:pPr>
            <a:r>
              <a:rPr lang="en" u="sng">
                <a:solidFill>
                  <a:schemeClr val="hlink"/>
                </a:solidFill>
                <a:hlinkClick r:id="rId6"/>
              </a:rPr>
              <a:t>https://www.cdc.gov/growthcharts/data/set1clinical/cj41c024.pdf</a:t>
            </a:r>
            <a:endParaRPr/>
          </a:p>
          <a:p>
            <a:pPr indent="0" lvl="0" marL="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05" name="Google Shape;105;p1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R</a:t>
            </a:r>
            <a:r>
              <a:rPr lang="en" sz="1600"/>
              <a:t>egular exercise</a:t>
            </a:r>
            <a:endParaRPr sz="1600"/>
          </a:p>
          <a:p>
            <a:pPr indent="-330200" lvl="1" marL="914400" rtl="0" algn="l">
              <a:spcBef>
                <a:spcPts val="0"/>
              </a:spcBef>
              <a:spcAft>
                <a:spcPts val="0"/>
              </a:spcAft>
              <a:buSzPts val="1600"/>
              <a:buAutoNum type="alphaLcPeriod"/>
            </a:pPr>
            <a:r>
              <a:rPr lang="en" sz="1600"/>
              <a:t>30-60 minutes daily</a:t>
            </a:r>
            <a:endParaRPr sz="1600"/>
          </a:p>
          <a:p>
            <a:pPr indent="-330200" lvl="0" marL="457200" rtl="0" algn="l">
              <a:spcBef>
                <a:spcPts val="0"/>
              </a:spcBef>
              <a:spcAft>
                <a:spcPts val="0"/>
              </a:spcAft>
              <a:buSzPts val="1600"/>
              <a:buAutoNum type="arabicPeriod"/>
            </a:pPr>
            <a:r>
              <a:rPr lang="en" sz="1600"/>
              <a:t>Good nutrition</a:t>
            </a:r>
            <a:endParaRPr sz="1600"/>
          </a:p>
          <a:p>
            <a:pPr indent="-330200" lvl="1" marL="914400" rtl="0" algn="l">
              <a:spcBef>
                <a:spcPts val="0"/>
              </a:spcBef>
              <a:spcAft>
                <a:spcPts val="0"/>
              </a:spcAft>
              <a:buSzPts val="1600"/>
              <a:buAutoNum type="alphaLcPeriod"/>
            </a:pPr>
            <a:r>
              <a:rPr lang="en" sz="1600"/>
              <a:t>Eat a balanced diet appropriate for lifestyle</a:t>
            </a:r>
            <a:endParaRPr sz="1600"/>
          </a:p>
          <a:p>
            <a:pPr indent="-330200" lvl="0" marL="457200" rtl="0" algn="l">
              <a:spcBef>
                <a:spcPts val="0"/>
              </a:spcBef>
              <a:spcAft>
                <a:spcPts val="0"/>
              </a:spcAft>
              <a:buSzPts val="1600"/>
              <a:buAutoNum type="arabicPeriod"/>
            </a:pPr>
            <a:r>
              <a:rPr lang="en" sz="1600"/>
              <a:t>Regular sleep</a:t>
            </a:r>
            <a:endParaRPr sz="1600"/>
          </a:p>
          <a:p>
            <a:pPr indent="-330200" lvl="1" marL="914400" rtl="0" algn="l">
              <a:spcBef>
                <a:spcPts val="0"/>
              </a:spcBef>
              <a:spcAft>
                <a:spcPts val="0"/>
              </a:spcAft>
              <a:buSzPts val="1600"/>
              <a:buAutoNum type="alphaLcPeriod"/>
            </a:pPr>
            <a:r>
              <a:rPr lang="en" sz="1600"/>
              <a:t>Renewed energy</a:t>
            </a:r>
            <a:endParaRPr sz="1600"/>
          </a:p>
          <a:p>
            <a:pPr indent="-330200" lvl="1" marL="914400" rtl="0" algn="l">
              <a:spcBef>
                <a:spcPts val="0"/>
              </a:spcBef>
              <a:spcAft>
                <a:spcPts val="0"/>
              </a:spcAft>
              <a:buSzPts val="1600"/>
              <a:buAutoNum type="alphaLcPeriod"/>
            </a:pPr>
            <a:r>
              <a:rPr lang="en" sz="1600"/>
              <a:t>9-10 hours each night</a:t>
            </a:r>
            <a:endParaRPr sz="1600"/>
          </a:p>
          <a:p>
            <a:pPr indent="-330200" lvl="1" marL="914400" rtl="0" algn="l">
              <a:spcBef>
                <a:spcPts val="0"/>
              </a:spcBef>
              <a:spcAft>
                <a:spcPts val="0"/>
              </a:spcAft>
              <a:buSzPts val="1600"/>
              <a:buAutoNum type="alphaLcPeriod"/>
            </a:pPr>
            <a:r>
              <a:rPr lang="en" sz="1600"/>
              <a:t>Plan schedule to go to bed at same time every night and wake up at same time every morning</a:t>
            </a:r>
            <a:endParaRPr sz="1600"/>
          </a:p>
          <a:p>
            <a:pPr indent="-330200" lvl="1" marL="914400" rtl="0" algn="l">
              <a:spcBef>
                <a:spcPts val="0"/>
              </a:spcBef>
              <a:spcAft>
                <a:spcPts val="0"/>
              </a:spcAft>
              <a:buSzPts val="1600"/>
              <a:buAutoNum type="alphaLcPeriod"/>
            </a:pPr>
            <a:r>
              <a:rPr lang="en" sz="1600"/>
              <a:t>Exercise &gt; 3 hours before bed</a:t>
            </a:r>
            <a:endParaRPr sz="1600"/>
          </a:p>
          <a:p>
            <a:pPr indent="-330200" lvl="1" marL="914400" rtl="0" algn="l">
              <a:spcBef>
                <a:spcPts val="0"/>
              </a:spcBef>
              <a:spcAft>
                <a:spcPts val="0"/>
              </a:spcAft>
              <a:buSzPts val="1600"/>
              <a:buAutoNum type="alphaLcPeriod"/>
            </a:pPr>
            <a:r>
              <a:rPr lang="en" sz="1600"/>
              <a:t>Avoid heavy meals, spicy foods, caffeine, sugary food/drinks in the evening</a:t>
            </a:r>
            <a:endParaRPr sz="1600"/>
          </a:p>
          <a:p>
            <a:pPr indent="-330200" lvl="1" marL="914400" rtl="0" algn="l">
              <a:spcBef>
                <a:spcPts val="0"/>
              </a:spcBef>
              <a:spcAft>
                <a:spcPts val="0"/>
              </a:spcAft>
              <a:buSzPts val="1600"/>
              <a:buAutoNum type="alphaLcPeriod"/>
            </a:pPr>
            <a:r>
              <a:rPr lang="en" sz="1600"/>
              <a:t>No electronics (TV, phone, computer) 2 hours prior to sleep</a:t>
            </a:r>
            <a:endParaRPr sz="1600"/>
          </a:p>
          <a:p>
            <a:pPr indent="0" lvl="0" marL="0" rtl="0" algn="l">
              <a:spcBef>
                <a:spcPts val="1600"/>
              </a:spcBef>
              <a:spcAft>
                <a:spcPts val="0"/>
              </a:spcAft>
              <a:buNone/>
            </a:pPr>
            <a:r>
              <a:t/>
            </a:r>
            <a:endParaRPr sz="1600"/>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11" name="Google Shape;111;p2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startAt="4"/>
            </a:pPr>
            <a:r>
              <a:rPr lang="en" sz="1600"/>
              <a:t>Limit screen time</a:t>
            </a:r>
            <a:endParaRPr sz="1600"/>
          </a:p>
          <a:p>
            <a:pPr indent="-330200" lvl="1" marL="914400" rtl="0" algn="l">
              <a:spcBef>
                <a:spcPts val="0"/>
              </a:spcBef>
              <a:spcAft>
                <a:spcPts val="0"/>
              </a:spcAft>
              <a:buSzPts val="1600"/>
              <a:buAutoNum type="alphaLcPeriod"/>
            </a:pPr>
            <a:r>
              <a:rPr lang="en" sz="1600"/>
              <a:t>Recommended no more than 2 hours daily</a:t>
            </a:r>
            <a:endParaRPr sz="1600"/>
          </a:p>
          <a:p>
            <a:pPr indent="-330200" lvl="0" marL="457200" rtl="0" algn="l">
              <a:spcBef>
                <a:spcPts val="0"/>
              </a:spcBef>
              <a:spcAft>
                <a:spcPts val="0"/>
              </a:spcAft>
              <a:buSzPts val="1600"/>
              <a:buAutoNum type="arabicPeriod" startAt="4"/>
            </a:pPr>
            <a:r>
              <a:rPr lang="en" sz="1600"/>
              <a:t>Spending time with family/friends</a:t>
            </a:r>
            <a:endParaRPr sz="1600"/>
          </a:p>
          <a:p>
            <a:pPr indent="-330200" lvl="1" marL="914400" rtl="0" algn="l">
              <a:spcBef>
                <a:spcPts val="0"/>
              </a:spcBef>
              <a:spcAft>
                <a:spcPts val="0"/>
              </a:spcAft>
              <a:buSzPts val="1600"/>
              <a:buAutoNum type="alphaLcPeriod"/>
            </a:pPr>
            <a:r>
              <a:rPr lang="en" sz="1600"/>
              <a:t>Building social bonds</a:t>
            </a:r>
            <a:endParaRPr sz="1600"/>
          </a:p>
          <a:p>
            <a:pPr indent="-330200" lvl="0" marL="457200" rtl="0" algn="l">
              <a:spcBef>
                <a:spcPts val="0"/>
              </a:spcBef>
              <a:spcAft>
                <a:spcPts val="0"/>
              </a:spcAft>
              <a:buSzPts val="1600"/>
              <a:buAutoNum type="arabicPeriod" startAt="4"/>
            </a:pPr>
            <a:r>
              <a:rPr lang="en" sz="1600"/>
              <a:t>Studying/reading</a:t>
            </a:r>
            <a:endParaRPr sz="1600"/>
          </a:p>
          <a:p>
            <a:pPr indent="-330200" lvl="1" marL="914400" rtl="0" algn="l">
              <a:spcBef>
                <a:spcPts val="0"/>
              </a:spcBef>
              <a:spcAft>
                <a:spcPts val="0"/>
              </a:spcAft>
              <a:buSzPts val="1600"/>
              <a:buAutoNum type="alphaLcPeriod"/>
            </a:pPr>
            <a:r>
              <a:rPr lang="en" sz="1600"/>
              <a:t>Exercising/expanding your mind</a:t>
            </a:r>
            <a:endParaRPr sz="1600"/>
          </a:p>
          <a:p>
            <a:pPr indent="-330200" lvl="0" marL="457200" rtl="0" algn="l">
              <a:spcBef>
                <a:spcPts val="0"/>
              </a:spcBef>
              <a:spcAft>
                <a:spcPts val="0"/>
              </a:spcAft>
              <a:buSzPts val="1600"/>
              <a:buAutoNum type="arabicPeriod" startAt="4"/>
            </a:pPr>
            <a:r>
              <a:rPr lang="en" sz="1600"/>
              <a:t>Hobbies </a:t>
            </a:r>
            <a:endParaRPr sz="1600"/>
          </a:p>
          <a:p>
            <a:pPr indent="-330200" lvl="1" marL="914400" rtl="0" algn="l">
              <a:spcBef>
                <a:spcPts val="0"/>
              </a:spcBef>
              <a:spcAft>
                <a:spcPts val="0"/>
              </a:spcAft>
              <a:buSzPts val="1600"/>
              <a:buAutoNum type="alphaLcPeriod"/>
            </a:pPr>
            <a:r>
              <a:rPr lang="en" sz="1600"/>
              <a:t>Relax, increase confidence, make friends, creative outlet</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1</a:t>
            </a:r>
            <a:endParaRPr/>
          </a:p>
        </p:txBody>
      </p:sp>
      <p:sp>
        <p:nvSpPr>
          <p:cNvPr id="117" name="Google Shape;117;p2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Hygiene/Body Care</a:t>
            </a:r>
            <a:endParaRPr/>
          </a:p>
          <a:p>
            <a:pPr indent="-317500" lvl="1" marL="914400" rtl="0" algn="l">
              <a:spcBef>
                <a:spcPts val="0"/>
              </a:spcBef>
              <a:spcAft>
                <a:spcPts val="0"/>
              </a:spcAft>
              <a:buSzPts val="1400"/>
              <a:buAutoNum type="alphaLcPeriod"/>
            </a:pPr>
            <a:r>
              <a:rPr lang="en"/>
              <a:t>Bathe regularly. Depending on skin type and activity level- daily, every other day. </a:t>
            </a:r>
            <a:endParaRPr/>
          </a:p>
          <a:p>
            <a:pPr indent="-317500" lvl="1" marL="914400" rtl="0" algn="l">
              <a:spcBef>
                <a:spcPts val="0"/>
              </a:spcBef>
              <a:spcAft>
                <a:spcPts val="0"/>
              </a:spcAft>
              <a:buSzPts val="1400"/>
              <a:buAutoNum type="alphaLcPeriod"/>
            </a:pPr>
            <a:r>
              <a:rPr lang="en"/>
              <a:t>SPF 30+ daily, especially for your face</a:t>
            </a:r>
            <a:endParaRPr/>
          </a:p>
          <a:p>
            <a:pPr indent="-317500" lvl="1" marL="914400" rtl="0" algn="l">
              <a:spcBef>
                <a:spcPts val="0"/>
              </a:spcBef>
              <a:spcAft>
                <a:spcPts val="0"/>
              </a:spcAft>
              <a:buSzPts val="1400"/>
              <a:buAutoNum type="alphaLcPeriod"/>
            </a:pPr>
            <a:r>
              <a:rPr lang="en"/>
              <a:t>Sunglasses, broad-brimmed hat</a:t>
            </a:r>
            <a:endParaRPr/>
          </a:p>
          <a:p>
            <a:pPr indent="-317500" lvl="1" marL="914400" rtl="0" algn="l">
              <a:spcBef>
                <a:spcPts val="0"/>
              </a:spcBef>
              <a:spcAft>
                <a:spcPts val="0"/>
              </a:spcAft>
              <a:buSzPts val="1400"/>
              <a:buAutoNum type="alphaLcPeriod"/>
            </a:pPr>
            <a:r>
              <a:rPr lang="en"/>
              <a:t>Deodorant/</a:t>
            </a:r>
            <a:r>
              <a:rPr lang="en"/>
              <a:t>Antiperspirant</a:t>
            </a:r>
            <a:endParaRPr/>
          </a:p>
          <a:p>
            <a:pPr indent="0" lvl="0" marL="0" rtl="0" algn="l">
              <a:spcBef>
                <a:spcPts val="1600"/>
              </a:spcBef>
              <a:spcAft>
                <a:spcPts val="1600"/>
              </a:spcAft>
              <a:buNone/>
            </a:pPr>
            <a:r>
              <a:t/>
            </a:r>
            <a:endParaRPr/>
          </a:p>
        </p:txBody>
      </p:sp>
      <p:pic>
        <p:nvPicPr>
          <p:cNvPr id="118" name="Google Shape;118;p21"/>
          <p:cNvPicPr preferRelativeResize="0"/>
          <p:nvPr/>
        </p:nvPicPr>
        <p:blipFill>
          <a:blip r:embed="rId3">
            <a:alphaModFix/>
          </a:blip>
          <a:stretch>
            <a:fillRect/>
          </a:stretch>
        </p:blipFill>
        <p:spPr>
          <a:xfrm>
            <a:off x="3525450" y="2691150"/>
            <a:ext cx="2721775" cy="2320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